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73" r:id="rId3"/>
    <p:sldId id="286" r:id="rId4"/>
    <p:sldId id="274" r:id="rId5"/>
    <p:sldId id="275" r:id="rId6"/>
    <p:sldId id="287" r:id="rId7"/>
    <p:sldId id="276" r:id="rId8"/>
    <p:sldId id="282" r:id="rId9"/>
    <p:sldId id="283" r:id="rId10"/>
    <p:sldId id="284" r:id="rId11"/>
    <p:sldId id="285" r:id="rId12"/>
    <p:sldId id="277"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08" autoAdjust="0"/>
  </p:normalViewPr>
  <p:slideViewPr>
    <p:cSldViewPr>
      <p:cViewPr varScale="1">
        <p:scale>
          <a:sx n="107" d="100"/>
          <a:sy n="107" d="100"/>
        </p:scale>
        <p:origin x="17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844772CB-E0BF-4B98-B768-8A03DE26478F}" type="datetimeFigureOut">
              <a:rPr lang="en-US" smtClean="0"/>
              <a:pPr/>
              <a:t>5/22/2023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9AC812D7-C4F6-4B1B-86C8-1253726577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44772CB-E0BF-4B98-B768-8A03DE26478F}" type="datetimeFigureOut">
              <a:rPr lang="en-US" smtClean="0"/>
              <a:pPr/>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812D7-C4F6-4B1B-86C8-1253726577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44772CB-E0BF-4B98-B768-8A03DE26478F}" type="datetimeFigureOut">
              <a:rPr lang="en-US" smtClean="0"/>
              <a:pPr/>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812D7-C4F6-4B1B-86C8-1253726577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844772CB-E0BF-4B98-B768-8A03DE26478F}" type="datetimeFigureOut">
              <a:rPr lang="en-US" smtClean="0"/>
              <a:pPr/>
              <a:t>5/22/2023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9AC812D7-C4F6-4B1B-86C8-1253726577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844772CB-E0BF-4B98-B768-8A03DE26478F}" type="datetimeFigureOut">
              <a:rPr lang="en-US" smtClean="0"/>
              <a:pPr/>
              <a:t>5/22/2023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9AC812D7-C4F6-4B1B-86C8-125372657719}"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844772CB-E0BF-4B98-B768-8A03DE26478F}" type="datetimeFigureOut">
              <a:rPr lang="en-US" smtClean="0"/>
              <a:pPr/>
              <a:t>5/22/2023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AC812D7-C4F6-4B1B-86C8-1253726577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844772CB-E0BF-4B98-B768-8A03DE26478F}" type="datetimeFigureOut">
              <a:rPr lang="en-US" smtClean="0"/>
              <a:pPr/>
              <a:t>5/22/2023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9AC812D7-C4F6-4B1B-86C8-125372657719}"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844772CB-E0BF-4B98-B768-8A03DE26478F}" type="datetimeFigureOut">
              <a:rPr lang="en-US" smtClean="0"/>
              <a:pPr/>
              <a:t>5/22/2023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812D7-C4F6-4B1B-86C8-1253726577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4772CB-E0BF-4B98-B768-8A03DE26478F}" type="datetimeFigureOut">
              <a:rPr lang="en-US" smtClean="0"/>
              <a:pPr/>
              <a:t>5/22/2023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812D7-C4F6-4B1B-86C8-1253726577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844772CB-E0BF-4B98-B768-8A03DE26478F}" type="datetimeFigureOut">
              <a:rPr lang="en-US" smtClean="0"/>
              <a:pPr/>
              <a:t>5/22/2023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812D7-C4F6-4B1B-86C8-1253726577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844772CB-E0BF-4B98-B768-8A03DE26478F}" type="datetimeFigureOut">
              <a:rPr lang="en-US" smtClean="0"/>
              <a:pPr/>
              <a:t>5/22/2023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AC812D7-C4F6-4B1B-86C8-125372657719}"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44772CB-E0BF-4B98-B768-8A03DE26478F}" type="datetimeFigureOut">
              <a:rPr lang="en-US" smtClean="0"/>
              <a:pPr/>
              <a:t>5/22/2023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AC812D7-C4F6-4B1B-86C8-125372657719}"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K-12_education_in_the_United_States" TargetMode="External"/><Relationship Id="rId2" Type="http://schemas.openxmlformats.org/officeDocument/2006/relationships/hyperlink" Target="https://en.wikipedia.org/wiki/Standardized_test"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What is PF Debate?</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A5EF-9176-FD5E-EA75-EFEF79678B35}"/>
              </a:ext>
            </a:extLst>
          </p:cNvPr>
          <p:cNvSpPr>
            <a:spLocks noGrp="1"/>
          </p:cNvSpPr>
          <p:nvPr>
            <p:ph type="title"/>
          </p:nvPr>
        </p:nvSpPr>
        <p:spPr/>
        <p:txBody>
          <a:bodyPr>
            <a:normAutofit fontScale="90000"/>
          </a:bodyPr>
          <a:lstStyle/>
          <a:p>
            <a:r>
              <a:rPr lang="en-US" sz="3600" kern="1200" cap="all" baseline="0" dirty="0">
                <a:solidFill>
                  <a:srgbClr val="4E3B30"/>
                </a:solidFill>
                <a:effectLst>
                  <a:reflection blurRad="12700" stA="48000" endA="300" endPos="55000" dir="5400000" sy="-90000" algn="bl"/>
                </a:effectLst>
                <a:latin typeface="Franklin Gothic Medium" panose="020B0603020102020204" pitchFamily="34" charset="0"/>
                <a:ea typeface="+mj-ea"/>
                <a:cs typeface="+mj-cs"/>
              </a:rPr>
              <a:t>how a PF case is organized: Framework</a:t>
            </a:r>
            <a:endParaRPr lang="en-US" dirty="0"/>
          </a:p>
        </p:txBody>
      </p:sp>
      <p:sp>
        <p:nvSpPr>
          <p:cNvPr id="3" name="Content Placeholder 2">
            <a:extLst>
              <a:ext uri="{FF2B5EF4-FFF2-40B4-BE49-F238E27FC236}">
                <a16:creationId xmlns:a16="http://schemas.microsoft.com/office/drawing/2014/main" id="{3A3715B2-F452-665B-6BF4-B82C16BAA15C}"/>
              </a:ext>
            </a:extLst>
          </p:cNvPr>
          <p:cNvSpPr>
            <a:spLocks noGrp="1"/>
          </p:cNvSpPr>
          <p:nvPr>
            <p:ph idx="1"/>
          </p:nvPr>
        </p:nvSpPr>
        <p:spPr/>
        <p:txBody>
          <a:bodyPr>
            <a:normAutofit fontScale="92500" lnSpcReduction="10000"/>
          </a:bodyPr>
          <a:lstStyle/>
          <a:p>
            <a:r>
              <a:rPr lang="en-US" dirty="0"/>
              <a:t>Framework is a way for the judge to weigh the debate. </a:t>
            </a:r>
          </a:p>
          <a:p>
            <a:r>
              <a:rPr lang="en-US" dirty="0"/>
              <a:t>The default framework in PF is utilitarianism i.e. the judge votes for the team that causes the most net good. You are presenting the judge reasons to believe that your side does more good than your opponents.</a:t>
            </a:r>
          </a:p>
          <a:p>
            <a:r>
              <a:rPr lang="en-US" dirty="0"/>
              <a:t>If you want the debate to be judged under a utilitarian framework, then you don’t need a framework section.</a:t>
            </a:r>
          </a:p>
        </p:txBody>
      </p:sp>
    </p:spTree>
    <p:extLst>
      <p:ext uri="{BB962C8B-B14F-4D97-AF65-F5344CB8AC3E}">
        <p14:creationId xmlns:p14="http://schemas.microsoft.com/office/powerpoint/2010/main" val="1815035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9F522-331C-6FFD-9BEE-CF0DC178D572}"/>
              </a:ext>
            </a:extLst>
          </p:cNvPr>
          <p:cNvSpPr>
            <a:spLocks noGrp="1"/>
          </p:cNvSpPr>
          <p:nvPr>
            <p:ph type="title"/>
          </p:nvPr>
        </p:nvSpPr>
        <p:spPr/>
        <p:txBody>
          <a:bodyPr>
            <a:normAutofit fontScale="90000"/>
          </a:bodyPr>
          <a:lstStyle/>
          <a:p>
            <a:r>
              <a:rPr lang="en-US" sz="3600" kern="1200" cap="all" baseline="0" dirty="0">
                <a:solidFill>
                  <a:srgbClr val="4E3B30"/>
                </a:solidFill>
                <a:effectLst>
                  <a:reflection blurRad="12700" stA="48000" endA="300" endPos="55000" dir="5400000" sy="-90000" algn="bl"/>
                </a:effectLst>
                <a:latin typeface="Franklin Gothic Medium" panose="020B0603020102020204" pitchFamily="34" charset="0"/>
                <a:ea typeface="+mj-ea"/>
                <a:cs typeface="+mj-cs"/>
              </a:rPr>
              <a:t>how a PF case is organized: Conclusion</a:t>
            </a:r>
            <a:endParaRPr lang="en-US" dirty="0"/>
          </a:p>
        </p:txBody>
      </p:sp>
      <p:sp>
        <p:nvSpPr>
          <p:cNvPr id="3" name="Content Placeholder 2">
            <a:extLst>
              <a:ext uri="{FF2B5EF4-FFF2-40B4-BE49-F238E27FC236}">
                <a16:creationId xmlns:a16="http://schemas.microsoft.com/office/drawing/2014/main" id="{D9E64410-D835-A0AD-7CC1-4795CF24DBB6}"/>
              </a:ext>
            </a:extLst>
          </p:cNvPr>
          <p:cNvSpPr>
            <a:spLocks noGrp="1"/>
          </p:cNvSpPr>
          <p:nvPr>
            <p:ph idx="1"/>
          </p:nvPr>
        </p:nvSpPr>
        <p:spPr/>
        <p:txBody>
          <a:bodyPr/>
          <a:lstStyle/>
          <a:p>
            <a:r>
              <a:rPr lang="en-US" dirty="0"/>
              <a:t>A conclusion allows you to wrap up your case in a pretty bow and tell the judge why they’re voting for you. </a:t>
            </a:r>
          </a:p>
          <a:p>
            <a:r>
              <a:rPr lang="en-US" dirty="0"/>
              <a:t>You should summarize your strongest points.</a:t>
            </a:r>
          </a:p>
          <a:p>
            <a:r>
              <a:rPr lang="en-US" dirty="0"/>
              <a:t>You can use/recall some powerful wording from the introduction here as well. </a:t>
            </a:r>
          </a:p>
          <a:p>
            <a:endParaRPr lang="en-US" dirty="0"/>
          </a:p>
        </p:txBody>
      </p:sp>
    </p:spTree>
    <p:extLst>
      <p:ext uri="{BB962C8B-B14F-4D97-AF65-F5344CB8AC3E}">
        <p14:creationId xmlns:p14="http://schemas.microsoft.com/office/powerpoint/2010/main" val="2676167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53970-6065-47F1-B199-6547EF2CDBA0}"/>
              </a:ext>
            </a:extLst>
          </p:cNvPr>
          <p:cNvSpPr>
            <a:spLocks noGrp="1"/>
          </p:cNvSpPr>
          <p:nvPr>
            <p:ph type="title"/>
          </p:nvPr>
        </p:nvSpPr>
        <p:spPr/>
        <p:txBody>
          <a:bodyPr/>
          <a:lstStyle/>
          <a:p>
            <a:r>
              <a:rPr lang="en-US" dirty="0"/>
              <a:t>Times and Speeches</a:t>
            </a:r>
          </a:p>
        </p:txBody>
      </p:sp>
      <p:pic>
        <p:nvPicPr>
          <p:cNvPr id="5" name="Content Placeholder 4">
            <a:extLst>
              <a:ext uri="{FF2B5EF4-FFF2-40B4-BE49-F238E27FC236}">
                <a16:creationId xmlns:a16="http://schemas.microsoft.com/office/drawing/2014/main" id="{50139359-3161-4425-BFA5-B04D167F5CDB}"/>
              </a:ext>
            </a:extLst>
          </p:cNvPr>
          <p:cNvPicPr>
            <a:picLocks noGrp="1" noChangeAspect="1"/>
          </p:cNvPicPr>
          <p:nvPr>
            <p:ph idx="1"/>
          </p:nvPr>
        </p:nvPicPr>
        <p:blipFill>
          <a:blip r:embed="rId2"/>
          <a:stretch>
            <a:fillRect/>
          </a:stretch>
        </p:blipFill>
        <p:spPr>
          <a:xfrm>
            <a:off x="2228850" y="1843392"/>
            <a:ext cx="5143500" cy="3784261"/>
          </a:xfrm>
        </p:spPr>
      </p:pic>
    </p:spTree>
    <p:extLst>
      <p:ext uri="{BB962C8B-B14F-4D97-AF65-F5344CB8AC3E}">
        <p14:creationId xmlns:p14="http://schemas.microsoft.com/office/powerpoint/2010/main" val="127182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66B62-3B27-4759-9CD7-1A162D58EAF2}"/>
              </a:ext>
            </a:extLst>
          </p:cNvPr>
          <p:cNvSpPr>
            <a:spLocks noGrp="1"/>
          </p:cNvSpPr>
          <p:nvPr>
            <p:ph type="title"/>
          </p:nvPr>
        </p:nvSpPr>
        <p:spPr/>
        <p:txBody>
          <a:bodyPr/>
          <a:lstStyle/>
          <a:p>
            <a:r>
              <a:rPr lang="en-US" dirty="0"/>
              <a:t>A simple definition </a:t>
            </a:r>
          </a:p>
        </p:txBody>
      </p:sp>
      <p:sp>
        <p:nvSpPr>
          <p:cNvPr id="3" name="Content Placeholder 2">
            <a:extLst>
              <a:ext uri="{FF2B5EF4-FFF2-40B4-BE49-F238E27FC236}">
                <a16:creationId xmlns:a16="http://schemas.microsoft.com/office/drawing/2014/main" id="{A9FCF046-9B21-4BD5-B3C7-5CD8F729547C}"/>
              </a:ext>
            </a:extLst>
          </p:cNvPr>
          <p:cNvSpPr>
            <a:spLocks noGrp="1"/>
          </p:cNvSpPr>
          <p:nvPr>
            <p:ph idx="1"/>
          </p:nvPr>
        </p:nvSpPr>
        <p:spPr/>
        <p:txBody>
          <a:bodyPr>
            <a:normAutofit/>
          </a:bodyPr>
          <a:lstStyle/>
          <a:p>
            <a:r>
              <a:rPr lang="en-US" b="0" i="0" dirty="0">
                <a:solidFill>
                  <a:srgbClr val="333333"/>
                </a:solidFill>
                <a:effectLst/>
                <a:latin typeface="system-ui"/>
              </a:rPr>
              <a:t>PF is a relatively new debate format that emphasizes persuasive speaking and real world argumentation. </a:t>
            </a:r>
          </a:p>
          <a:p>
            <a:r>
              <a:rPr lang="en-US" b="0" i="0" dirty="0">
                <a:solidFill>
                  <a:srgbClr val="333333"/>
                </a:solidFill>
                <a:effectLst/>
                <a:latin typeface="system-ui"/>
              </a:rPr>
              <a:t>In Public Forum, there are two sides: pro and con. The pro is sometimes referred to as the “</a:t>
            </a:r>
            <a:r>
              <a:rPr lang="en-US" b="0" i="0" dirty="0" err="1">
                <a:solidFill>
                  <a:srgbClr val="333333"/>
                </a:solidFill>
                <a:effectLst/>
                <a:latin typeface="system-ui"/>
              </a:rPr>
              <a:t>aff</a:t>
            </a:r>
            <a:r>
              <a:rPr lang="en-US" b="0" i="0" dirty="0">
                <a:solidFill>
                  <a:srgbClr val="333333"/>
                </a:solidFill>
                <a:effectLst/>
                <a:latin typeface="system-ui"/>
              </a:rPr>
              <a:t>,” short for “affirmative,” and the con is sometimes referred to as the “neg,” short for “negative.” </a:t>
            </a:r>
          </a:p>
        </p:txBody>
      </p:sp>
    </p:spTree>
    <p:extLst>
      <p:ext uri="{BB962C8B-B14F-4D97-AF65-F5344CB8AC3E}">
        <p14:creationId xmlns:p14="http://schemas.microsoft.com/office/powerpoint/2010/main" val="1686799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048DC-28AE-4861-8B35-8BB92579BCE8}"/>
              </a:ext>
            </a:extLst>
          </p:cNvPr>
          <p:cNvSpPr>
            <a:spLocks noGrp="1"/>
          </p:cNvSpPr>
          <p:nvPr>
            <p:ph type="title"/>
          </p:nvPr>
        </p:nvSpPr>
        <p:spPr/>
        <p:txBody>
          <a:bodyPr/>
          <a:lstStyle/>
          <a:p>
            <a:r>
              <a:rPr lang="en-US" dirty="0"/>
              <a:t>And More definition</a:t>
            </a:r>
          </a:p>
        </p:txBody>
      </p:sp>
      <p:sp>
        <p:nvSpPr>
          <p:cNvPr id="3" name="Content Placeholder 2">
            <a:extLst>
              <a:ext uri="{FF2B5EF4-FFF2-40B4-BE49-F238E27FC236}">
                <a16:creationId xmlns:a16="http://schemas.microsoft.com/office/drawing/2014/main" id="{2E1B0EC1-C287-4668-829C-995863F128A8}"/>
              </a:ext>
            </a:extLst>
          </p:cNvPr>
          <p:cNvSpPr>
            <a:spLocks noGrp="1"/>
          </p:cNvSpPr>
          <p:nvPr>
            <p:ph idx="1"/>
          </p:nvPr>
        </p:nvSpPr>
        <p:spPr/>
        <p:txBody>
          <a:bodyPr>
            <a:normAutofit fontScale="92500"/>
          </a:bodyPr>
          <a:lstStyle/>
          <a:p>
            <a:r>
              <a:rPr lang="en-US" b="0" i="0" dirty="0">
                <a:solidFill>
                  <a:srgbClr val="333333"/>
                </a:solidFill>
                <a:effectLst/>
                <a:latin typeface="system-ui"/>
              </a:rPr>
              <a:t>The “resolution” is the topic for the debate. The pro side will uphold &amp; defend the resolution, while the con side will come up with reasons why the resolution is a bad idea. </a:t>
            </a:r>
          </a:p>
          <a:p>
            <a:r>
              <a:rPr lang="en-US" b="0" i="0" dirty="0">
                <a:solidFill>
                  <a:srgbClr val="333333"/>
                </a:solidFill>
                <a:effectLst/>
                <a:latin typeface="system-ui"/>
              </a:rPr>
              <a:t>There are two teams in a round, and each team is comprised of two debaters. After the round, a judge will award the victory to one side, and will assign speaker points to all debaters in accordance with how well they presented themselves.</a:t>
            </a:r>
            <a:endParaRPr lang="en-US" dirty="0"/>
          </a:p>
          <a:p>
            <a:endParaRPr lang="en-US" dirty="0"/>
          </a:p>
        </p:txBody>
      </p:sp>
    </p:spTree>
    <p:extLst>
      <p:ext uri="{BB962C8B-B14F-4D97-AF65-F5344CB8AC3E}">
        <p14:creationId xmlns:p14="http://schemas.microsoft.com/office/powerpoint/2010/main" val="3410868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PF Resolutions</a:t>
            </a:r>
          </a:p>
        </p:txBody>
      </p:sp>
      <p:sp>
        <p:nvSpPr>
          <p:cNvPr id="5" name="TextBox 4"/>
          <p:cNvSpPr txBox="1"/>
          <p:nvPr/>
        </p:nvSpPr>
        <p:spPr>
          <a:xfrm>
            <a:off x="1828800" y="4835129"/>
            <a:ext cx="4724400" cy="1015663"/>
          </a:xfrm>
          <a:prstGeom prst="rect">
            <a:avLst/>
          </a:prstGeom>
          <a:noFill/>
        </p:spPr>
        <p:txBody>
          <a:bodyPr wrap="square" rtlCol="0">
            <a:spAutoFit/>
          </a:bodyPr>
          <a:lstStyle/>
          <a:p>
            <a:r>
              <a:rPr lang="en-US" sz="2000" dirty="0">
                <a:solidFill>
                  <a:srgbClr val="202122"/>
                </a:solidFill>
                <a:latin typeface="Arial" panose="020B0604020202020204" pitchFamily="34" charset="0"/>
              </a:rPr>
              <a:t>On balance, </a:t>
            </a:r>
            <a:r>
              <a:rPr lang="en-US" sz="2000" dirty="0">
                <a:solidFill>
                  <a:srgbClr val="3366CC"/>
                </a:solidFill>
                <a:latin typeface="Arial" panose="020B0604020202020204" pitchFamily="34" charset="0"/>
                <a:hlinkClick r:id="rId2" tooltip="Standardized test"/>
              </a:rPr>
              <a:t>standardized testing</a:t>
            </a:r>
            <a:r>
              <a:rPr lang="en-US" sz="2000" dirty="0">
                <a:solidFill>
                  <a:srgbClr val="202122"/>
                </a:solidFill>
                <a:latin typeface="Arial" panose="020B0604020202020204" pitchFamily="34" charset="0"/>
              </a:rPr>
              <a:t> is beneficial to </a:t>
            </a:r>
            <a:r>
              <a:rPr lang="en-US" sz="2000" u="sng" dirty="0">
                <a:solidFill>
                  <a:srgbClr val="FAA700"/>
                </a:solidFill>
                <a:latin typeface="Arial" panose="020B0604020202020204" pitchFamily="34" charset="0"/>
                <a:hlinkClick r:id="rId3"/>
              </a:rPr>
              <a:t>K-12 education in the United States</a:t>
            </a:r>
            <a:endParaRPr lang="en-US" sz="2000" dirty="0">
              <a:solidFill>
                <a:prstClr val="black"/>
              </a:solidFill>
              <a:latin typeface="Franklin Gothic Book"/>
            </a:endParaRPr>
          </a:p>
        </p:txBody>
      </p:sp>
      <p:pic>
        <p:nvPicPr>
          <p:cNvPr id="6" name="Content Placeholder 5">
            <a:extLst>
              <a:ext uri="{FF2B5EF4-FFF2-40B4-BE49-F238E27FC236}">
                <a16:creationId xmlns:a16="http://schemas.microsoft.com/office/drawing/2014/main" id="{895FEBD8-C92D-4F97-B794-3EBD76F3269E}"/>
              </a:ext>
            </a:extLst>
          </p:cNvPr>
          <p:cNvPicPr>
            <a:picLocks noGrp="1" noChangeAspect="1"/>
          </p:cNvPicPr>
          <p:nvPr>
            <p:ph idx="1"/>
          </p:nvPr>
        </p:nvPicPr>
        <p:blipFill>
          <a:blip r:embed="rId4"/>
          <a:stretch>
            <a:fillRect/>
          </a:stretch>
        </p:blipFill>
        <p:spPr>
          <a:xfrm>
            <a:off x="2000250" y="1782346"/>
            <a:ext cx="4972050" cy="300932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Organization of an PF Round 1</a:t>
            </a:r>
          </a:p>
        </p:txBody>
      </p:sp>
      <p:sp>
        <p:nvSpPr>
          <p:cNvPr id="3" name="Content Placeholder 2"/>
          <p:cNvSpPr>
            <a:spLocks noGrp="1"/>
          </p:cNvSpPr>
          <p:nvPr>
            <p:ph idx="1"/>
          </p:nvPr>
        </p:nvSpPr>
        <p:spPr/>
        <p:txBody>
          <a:bodyPr>
            <a:normAutofit fontScale="40000" lnSpcReduction="20000"/>
          </a:bodyPr>
          <a:lstStyle/>
          <a:p>
            <a:r>
              <a:rPr lang="en-US" sz="6200" dirty="0"/>
              <a:t>Teams flip for who speaks first, AFF or NEG</a:t>
            </a:r>
          </a:p>
          <a:p>
            <a:r>
              <a:rPr lang="en-US" sz="6200" dirty="0"/>
              <a:t>Team 1 Constructive (delivered by 1st speaker of team): 4:00 minutes</a:t>
            </a:r>
          </a:p>
          <a:p>
            <a:r>
              <a:rPr lang="en-US" sz="6200" dirty="0"/>
              <a:t>Team 2 Constructive (delivered by the 1st speaker of team 2): 4:00 minutes</a:t>
            </a:r>
          </a:p>
          <a:p>
            <a:r>
              <a:rPr lang="en-US" sz="6200" dirty="0"/>
              <a:t>1st speaker crossfire (exclusively for 1st speakers to ask question to each other): 3:00 minutes</a:t>
            </a:r>
          </a:p>
          <a:p>
            <a:r>
              <a:rPr lang="en-US" sz="6200" dirty="0"/>
              <a:t>Team 1 Rebuttal (delivered by 2nd speaker of team 1 to refute the other team’s points): 4:00 minutes</a:t>
            </a:r>
          </a:p>
          <a:p>
            <a:r>
              <a:rPr lang="en-US" sz="6200" dirty="0"/>
              <a:t>Team 2 Rebuttal (delivered by 2nd speaker of team 2 to refute the other team’s points): 4:00 minutes</a:t>
            </a:r>
          </a:p>
          <a:p>
            <a:r>
              <a:rPr lang="en-US" sz="6200" dirty="0"/>
              <a:t>2nd speaker crossfire (exclusively for 2nd speakers to ask question to each other): 3:00 minutes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E4EE7-80C8-424A-86EA-07E827336CAB}"/>
              </a:ext>
            </a:extLst>
          </p:cNvPr>
          <p:cNvSpPr>
            <a:spLocks noGrp="1"/>
          </p:cNvSpPr>
          <p:nvPr>
            <p:ph type="title"/>
          </p:nvPr>
        </p:nvSpPr>
        <p:spPr/>
        <p:txBody>
          <a:bodyPr/>
          <a:lstStyle/>
          <a:p>
            <a:r>
              <a:rPr lang="en-US" dirty="0"/>
              <a:t>Organization of a PF round - 2</a:t>
            </a:r>
          </a:p>
        </p:txBody>
      </p:sp>
      <p:sp>
        <p:nvSpPr>
          <p:cNvPr id="3" name="Content Placeholder 2">
            <a:extLst>
              <a:ext uri="{FF2B5EF4-FFF2-40B4-BE49-F238E27FC236}">
                <a16:creationId xmlns:a16="http://schemas.microsoft.com/office/drawing/2014/main" id="{4252EEC3-680E-4F57-9D3E-473BE8CBABCA}"/>
              </a:ext>
            </a:extLst>
          </p:cNvPr>
          <p:cNvSpPr>
            <a:spLocks noGrp="1"/>
          </p:cNvSpPr>
          <p:nvPr>
            <p:ph idx="1"/>
          </p:nvPr>
        </p:nvSpPr>
        <p:spPr/>
        <p:txBody>
          <a:bodyPr>
            <a:normAutofit fontScale="77500" lnSpcReduction="20000"/>
          </a:bodyPr>
          <a:lstStyle/>
          <a:p>
            <a:r>
              <a:rPr lang="en-US" sz="3200" dirty="0"/>
              <a:t>Team 1 Summary (delivered by 1st speaker of team 1 ) 2:00 minutes</a:t>
            </a:r>
          </a:p>
          <a:p>
            <a:r>
              <a:rPr lang="en-US" sz="3200" dirty="0"/>
              <a:t>Team 2 Summary (delivered by 1st speaker of team 2 to refute opponents point but mainly to protect their own): 2:00 minutes</a:t>
            </a:r>
          </a:p>
          <a:p>
            <a:r>
              <a:rPr lang="en-US" sz="3200" dirty="0"/>
              <a:t>Grand crossfire (everyone is involved asking questions to anyone): 3:00 minutes</a:t>
            </a:r>
          </a:p>
          <a:p>
            <a:r>
              <a:rPr lang="en-US" sz="3200" dirty="0"/>
              <a:t>Team 1 Final Focus (delivered by 2nd speaker of team 1 ): 2:00 minutes</a:t>
            </a:r>
          </a:p>
          <a:p>
            <a:r>
              <a:rPr lang="en-US" sz="3200" dirty="0"/>
              <a:t>Team 2 Final Focus (delivered by 2nd speaker of team 2 ): 2:00 minutes</a:t>
            </a:r>
          </a:p>
          <a:p>
            <a:r>
              <a:rPr lang="en-US" sz="3200" b="1" dirty="0"/>
              <a:t>Each team has 2 minutes of prep time to be used anytime in the round. You do not have to use this </a:t>
            </a:r>
            <a:r>
              <a:rPr lang="en-US" sz="3200" dirty="0"/>
              <a:t>all at once.</a:t>
            </a:r>
          </a:p>
          <a:p>
            <a:endParaRPr lang="en-US" dirty="0"/>
          </a:p>
        </p:txBody>
      </p:sp>
    </p:spTree>
    <p:extLst>
      <p:ext uri="{BB962C8B-B14F-4D97-AF65-F5344CB8AC3E}">
        <p14:creationId xmlns:p14="http://schemas.microsoft.com/office/powerpoint/2010/main" val="3516603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 PF case is </a:t>
            </a:r>
            <a:r>
              <a:rPr lang="en-US" dirty="0" err="1"/>
              <a:t>organized:Introductions</a:t>
            </a:r>
            <a:endParaRPr lang="en-US" dirty="0"/>
          </a:p>
        </p:txBody>
      </p:sp>
      <p:sp>
        <p:nvSpPr>
          <p:cNvPr id="3" name="Content Placeholder 2"/>
          <p:cNvSpPr>
            <a:spLocks noGrp="1"/>
          </p:cNvSpPr>
          <p:nvPr>
            <p:ph idx="1"/>
          </p:nvPr>
        </p:nvSpPr>
        <p:spPr/>
        <p:txBody>
          <a:bodyPr>
            <a:normAutofit lnSpcReduction="10000"/>
          </a:bodyPr>
          <a:lstStyle/>
          <a:p>
            <a:r>
              <a:rPr lang="en-US" dirty="0"/>
              <a:t>Introductions to debate cases should be like an introduction to an essay: they should grab the judge’s attention and show why your arguments are important. </a:t>
            </a:r>
          </a:p>
          <a:p>
            <a:r>
              <a:rPr lang="en-US" dirty="0"/>
              <a:t>Introductions are best used in debates with lay judges. They prepare the judge to accept your arguments. However, if you’re debating in front of an experienced judges, you should/can minimize the introduction.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DEA34-034B-0227-4318-B8FF43227C7E}"/>
              </a:ext>
            </a:extLst>
          </p:cNvPr>
          <p:cNvSpPr>
            <a:spLocks noGrp="1"/>
          </p:cNvSpPr>
          <p:nvPr>
            <p:ph type="title"/>
          </p:nvPr>
        </p:nvSpPr>
        <p:spPr/>
        <p:txBody>
          <a:bodyPr>
            <a:normAutofit fontScale="90000"/>
          </a:bodyPr>
          <a:lstStyle/>
          <a:p>
            <a:r>
              <a:rPr lang="en-US" dirty="0"/>
              <a:t>how a PF case is organized: Definitions</a:t>
            </a:r>
          </a:p>
        </p:txBody>
      </p:sp>
      <p:sp>
        <p:nvSpPr>
          <p:cNvPr id="3" name="Content Placeholder 2">
            <a:extLst>
              <a:ext uri="{FF2B5EF4-FFF2-40B4-BE49-F238E27FC236}">
                <a16:creationId xmlns:a16="http://schemas.microsoft.com/office/drawing/2014/main" id="{B29C868E-9882-3189-04A8-3CDF5015DCA2}"/>
              </a:ext>
            </a:extLst>
          </p:cNvPr>
          <p:cNvSpPr>
            <a:spLocks noGrp="1"/>
          </p:cNvSpPr>
          <p:nvPr>
            <p:ph idx="1"/>
          </p:nvPr>
        </p:nvSpPr>
        <p:spPr/>
        <p:txBody>
          <a:bodyPr>
            <a:normAutofit fontScale="92500" lnSpcReduction="20000"/>
          </a:bodyPr>
          <a:lstStyle/>
          <a:p>
            <a:r>
              <a:rPr lang="en-US" dirty="0"/>
              <a:t>you’ll need to decide whether the words of the resolution need to be defined. Are there any words you see as being debatable? Are there certain definitions that, if accepted, would derail your case?</a:t>
            </a:r>
          </a:p>
          <a:p>
            <a:r>
              <a:rPr lang="en-US" dirty="0"/>
              <a:t>See here: “Resolved: In order to better respond to international conflicts, the United States should significantly increase its military spending.”</a:t>
            </a:r>
          </a:p>
          <a:p>
            <a:r>
              <a:rPr lang="en-US" dirty="0"/>
              <a:t>Do  you see a term that will need more definition? </a:t>
            </a:r>
          </a:p>
          <a:p>
            <a:r>
              <a:rPr lang="en-US" dirty="0"/>
              <a:t>“significantly increase” will require some definition . </a:t>
            </a:r>
          </a:p>
          <a:p>
            <a:endParaRPr lang="en-US" dirty="0"/>
          </a:p>
        </p:txBody>
      </p:sp>
    </p:spTree>
    <p:extLst>
      <p:ext uri="{BB962C8B-B14F-4D97-AF65-F5344CB8AC3E}">
        <p14:creationId xmlns:p14="http://schemas.microsoft.com/office/powerpoint/2010/main" val="99362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FE740-0965-0E28-D156-4F3AE6765B8A}"/>
              </a:ext>
            </a:extLst>
          </p:cNvPr>
          <p:cNvSpPr>
            <a:spLocks noGrp="1"/>
          </p:cNvSpPr>
          <p:nvPr>
            <p:ph type="title"/>
          </p:nvPr>
        </p:nvSpPr>
        <p:spPr/>
        <p:txBody>
          <a:bodyPr>
            <a:normAutofit fontScale="90000"/>
          </a:bodyPr>
          <a:lstStyle/>
          <a:p>
            <a:r>
              <a:rPr lang="en-US" dirty="0"/>
              <a:t>how a PF case is organized: Observations</a:t>
            </a:r>
          </a:p>
        </p:txBody>
      </p:sp>
      <p:sp>
        <p:nvSpPr>
          <p:cNvPr id="3" name="Content Placeholder 2">
            <a:extLst>
              <a:ext uri="{FF2B5EF4-FFF2-40B4-BE49-F238E27FC236}">
                <a16:creationId xmlns:a16="http://schemas.microsoft.com/office/drawing/2014/main" id="{5902CA32-36F8-4377-610C-A68DB989E96C}"/>
              </a:ext>
            </a:extLst>
          </p:cNvPr>
          <p:cNvSpPr>
            <a:spLocks noGrp="1"/>
          </p:cNvSpPr>
          <p:nvPr>
            <p:ph idx="1"/>
          </p:nvPr>
        </p:nvSpPr>
        <p:spPr/>
        <p:txBody>
          <a:bodyPr>
            <a:normAutofit fontScale="92500" lnSpcReduction="10000"/>
          </a:bodyPr>
          <a:lstStyle/>
          <a:p>
            <a:r>
              <a:rPr lang="en-US" dirty="0"/>
              <a:t>Observations are assumptions or points you’d like to make about the resolution. </a:t>
            </a:r>
          </a:p>
          <a:p>
            <a:r>
              <a:rPr lang="en-US" dirty="0"/>
              <a:t>You should only read them if you think that they will help your case, otherwise they are wasting time that you should use to make arguments.</a:t>
            </a:r>
          </a:p>
          <a:p>
            <a:r>
              <a:rPr lang="en-US" dirty="0"/>
              <a:t>The resolution on the previous slide could lead you to observe that the US’s possession of offensive weapons is presumed by the wording. We are debating how much to increase the capacity to have and use such weapons. .</a:t>
            </a:r>
          </a:p>
          <a:p>
            <a:endParaRPr lang="en-US" dirty="0"/>
          </a:p>
        </p:txBody>
      </p:sp>
    </p:spTree>
    <p:extLst>
      <p:ext uri="{BB962C8B-B14F-4D97-AF65-F5344CB8AC3E}">
        <p14:creationId xmlns:p14="http://schemas.microsoft.com/office/powerpoint/2010/main" val="162727307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210</TotalTime>
  <Words>804</Words>
  <Application>Microsoft Office PowerPoint</Application>
  <PresentationFormat>On-screen Show (4:3)</PresentationFormat>
  <Paragraphs>45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Franklin Gothic Book</vt:lpstr>
      <vt:lpstr>Franklin Gothic Medium</vt:lpstr>
      <vt:lpstr>system-ui</vt:lpstr>
      <vt:lpstr>Wingdings 2</vt:lpstr>
      <vt:lpstr>Trek</vt:lpstr>
      <vt:lpstr>What is PF Debate?</vt:lpstr>
      <vt:lpstr>A simple definition </vt:lpstr>
      <vt:lpstr>And More definition</vt:lpstr>
      <vt:lpstr>PF Resolutions</vt:lpstr>
      <vt:lpstr>The Organization of an PF Round 1</vt:lpstr>
      <vt:lpstr>Organization of a PF round - 2</vt:lpstr>
      <vt:lpstr>how a PF case is organized:Introductions</vt:lpstr>
      <vt:lpstr>how a PF case is organized: Definitions</vt:lpstr>
      <vt:lpstr>how a PF case is organized: Observations</vt:lpstr>
      <vt:lpstr>how a PF case is organized: Framework</vt:lpstr>
      <vt:lpstr>how a PF case is organized: Conclusion</vt:lpstr>
      <vt:lpstr>Times and Speeches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LD Debate?</dc:title>
  <dc:creator>Murvin Auzenne</dc:creator>
  <cp:lastModifiedBy>Murvin Auzenne</cp:lastModifiedBy>
  <cp:revision>36</cp:revision>
  <cp:lastPrinted>2012-06-16T15:49:56Z</cp:lastPrinted>
  <dcterms:created xsi:type="dcterms:W3CDTF">2012-06-16T03:45:56Z</dcterms:created>
  <dcterms:modified xsi:type="dcterms:W3CDTF">2023-05-22T18:31:56Z</dcterms:modified>
</cp:coreProperties>
</file>