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72" r:id="rId4"/>
    <p:sldId id="268" r:id="rId5"/>
    <p:sldId id="259" r:id="rId6"/>
    <p:sldId id="260" r:id="rId7"/>
    <p:sldId id="273" r:id="rId8"/>
    <p:sldId id="274" r:id="rId9"/>
    <p:sldId id="275" r:id="rId10"/>
    <p:sldId id="276" r:id="rId11"/>
    <p:sldId id="277" r:id="rId12"/>
    <p:sldId id="271" r:id="rId13"/>
    <p:sldId id="263" r:id="rId14"/>
    <p:sldId id="269" r:id="rId15"/>
    <p:sldId id="270" r:id="rId16"/>
    <p:sldId id="264"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661" autoAdjust="0"/>
  </p:normalViewPr>
  <p:slideViewPr>
    <p:cSldViewPr>
      <p:cViewPr varScale="1">
        <p:scale>
          <a:sx n="68" d="100"/>
          <a:sy n="68" d="100"/>
        </p:scale>
        <p:origin x="53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44772CB-E0BF-4B98-B768-8A03DE26478F}" type="datetimeFigureOut">
              <a:rPr lang="en-US" smtClean="0"/>
              <a:pPr/>
              <a:t>5/19/2023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AC812D7-C4F6-4B1B-86C8-1253726577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4772CB-E0BF-4B98-B768-8A03DE26478F}"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812D7-C4F6-4B1B-86C8-1253726577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4772CB-E0BF-4B98-B768-8A03DE26478F}"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812D7-C4F6-4B1B-86C8-1253726577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44772CB-E0BF-4B98-B768-8A03DE26478F}" type="datetimeFigureOut">
              <a:rPr lang="en-US" smtClean="0"/>
              <a:pPr/>
              <a:t>5/19/2023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AC812D7-C4F6-4B1B-86C8-1253726577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44772CB-E0BF-4B98-B768-8A03DE26478F}" type="datetimeFigureOut">
              <a:rPr lang="en-US" smtClean="0"/>
              <a:pPr/>
              <a:t>5/19/2023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AC812D7-C4F6-4B1B-86C8-12537265771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44772CB-E0BF-4B98-B768-8A03DE26478F}" type="datetimeFigureOut">
              <a:rPr lang="en-US" smtClean="0"/>
              <a:pPr/>
              <a:t>5/19/2023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AC812D7-C4F6-4B1B-86C8-1253726577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44772CB-E0BF-4B98-B768-8A03DE26478F}"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AC812D7-C4F6-4B1B-86C8-12537265771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44772CB-E0BF-4B98-B768-8A03DE26478F}" type="datetimeFigureOut">
              <a:rPr lang="en-US" smtClean="0"/>
              <a:pPr/>
              <a:t>5/19/2023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812D7-C4F6-4B1B-86C8-1253726577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4772CB-E0BF-4B98-B768-8A03DE26478F}" type="datetimeFigureOut">
              <a:rPr lang="en-US" smtClean="0"/>
              <a:pPr/>
              <a:t>5/19/2023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812D7-C4F6-4B1B-86C8-1253726577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44772CB-E0BF-4B98-B768-8A03DE26478F}" type="datetimeFigureOut">
              <a:rPr lang="en-US" smtClean="0"/>
              <a:pPr/>
              <a:t>5/19/2023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812D7-C4F6-4B1B-86C8-1253726577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44772CB-E0BF-4B98-B768-8A03DE26478F}"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AC812D7-C4F6-4B1B-86C8-12537265771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44772CB-E0BF-4B98-B768-8A03DE26478F}" type="datetimeFigureOut">
              <a:rPr lang="en-US" smtClean="0"/>
              <a:pPr/>
              <a:t>5/19/2023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AC812D7-C4F6-4B1B-86C8-12537265771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What is LD Debate?</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D3B8-9CDF-6D88-8FB0-146A8108DCD6}"/>
              </a:ext>
            </a:extLst>
          </p:cNvPr>
          <p:cNvSpPr>
            <a:spLocks noGrp="1"/>
          </p:cNvSpPr>
          <p:nvPr>
            <p:ph type="title"/>
          </p:nvPr>
        </p:nvSpPr>
        <p:spPr/>
        <p:txBody>
          <a:bodyPr>
            <a:normAutofit fontScale="90000"/>
          </a:bodyPr>
          <a:lstStyle/>
          <a:p>
            <a:r>
              <a:rPr lang="en-US" dirty="0"/>
              <a:t>how an </a:t>
            </a:r>
            <a:r>
              <a:rPr lang="en-US" dirty="0" err="1"/>
              <a:t>ld</a:t>
            </a:r>
            <a:r>
              <a:rPr lang="en-US" dirty="0"/>
              <a:t> case is organized: Contentions</a:t>
            </a:r>
          </a:p>
        </p:txBody>
      </p:sp>
      <p:sp>
        <p:nvSpPr>
          <p:cNvPr id="3" name="Content Placeholder 2">
            <a:extLst>
              <a:ext uri="{FF2B5EF4-FFF2-40B4-BE49-F238E27FC236}">
                <a16:creationId xmlns:a16="http://schemas.microsoft.com/office/drawing/2014/main" id="{69B73961-E69C-2BCE-3CF6-254DD122B4A9}"/>
              </a:ext>
            </a:extLst>
          </p:cNvPr>
          <p:cNvSpPr>
            <a:spLocks noGrp="1"/>
          </p:cNvSpPr>
          <p:nvPr>
            <p:ph idx="1"/>
          </p:nvPr>
        </p:nvSpPr>
        <p:spPr/>
        <p:txBody>
          <a:bodyPr>
            <a:normAutofit fontScale="77500" lnSpcReduction="20000"/>
          </a:bodyPr>
          <a:lstStyle/>
          <a:p>
            <a:r>
              <a:rPr lang="en-US" dirty="0"/>
              <a:t>These are the parts of your case that are going to formulate arguments justifying your side of the resolution</a:t>
            </a:r>
          </a:p>
          <a:p>
            <a:r>
              <a:rPr lang="en-US" dirty="0"/>
              <a:t>Contention One: Here you should have a sentence briefly explaining the overall argument your contention will make.</a:t>
            </a:r>
          </a:p>
          <a:p>
            <a:r>
              <a:rPr lang="en-US" dirty="0"/>
              <a:t>Sub-point A: Your contention may have multiple justifications for its conclusion, so you should separate each justification into sub-points so that it creates an easy way for people to follow your arguments.</a:t>
            </a:r>
          </a:p>
          <a:p>
            <a:r>
              <a:rPr lang="en-US" dirty="0"/>
              <a:t>Within this sub-point you should have a claim, warrant (typically evidence), and an impact.</a:t>
            </a:r>
          </a:p>
          <a:p>
            <a:r>
              <a:rPr lang="en-US" dirty="0"/>
              <a:t>Repeat this process for as many contentions as you have. Cases often have anywhere from 1 to 3 contentions. </a:t>
            </a:r>
          </a:p>
          <a:p>
            <a:endParaRPr lang="en-US" dirty="0"/>
          </a:p>
        </p:txBody>
      </p:sp>
    </p:spTree>
    <p:extLst>
      <p:ext uri="{BB962C8B-B14F-4D97-AF65-F5344CB8AC3E}">
        <p14:creationId xmlns:p14="http://schemas.microsoft.com/office/powerpoint/2010/main" val="89409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EBEB-257B-F8E6-D4B5-282A58C7D72C}"/>
              </a:ext>
            </a:extLst>
          </p:cNvPr>
          <p:cNvSpPr>
            <a:spLocks noGrp="1"/>
          </p:cNvSpPr>
          <p:nvPr>
            <p:ph type="title"/>
          </p:nvPr>
        </p:nvSpPr>
        <p:spPr/>
        <p:txBody>
          <a:bodyPr>
            <a:normAutofit fontScale="90000"/>
          </a:bodyPr>
          <a:lstStyle/>
          <a:p>
            <a:r>
              <a:rPr lang="en-US" dirty="0"/>
              <a:t>how an </a:t>
            </a:r>
            <a:r>
              <a:rPr lang="en-US" dirty="0" err="1"/>
              <a:t>ld</a:t>
            </a:r>
            <a:r>
              <a:rPr lang="en-US" dirty="0"/>
              <a:t> case is </a:t>
            </a:r>
            <a:r>
              <a:rPr lang="en-US" dirty="0" err="1"/>
              <a:t>organized:Conclusion</a:t>
            </a:r>
            <a:endParaRPr lang="en-US" dirty="0"/>
          </a:p>
        </p:txBody>
      </p:sp>
      <p:sp>
        <p:nvSpPr>
          <p:cNvPr id="3" name="Content Placeholder 2">
            <a:extLst>
              <a:ext uri="{FF2B5EF4-FFF2-40B4-BE49-F238E27FC236}">
                <a16:creationId xmlns:a16="http://schemas.microsoft.com/office/drawing/2014/main" id="{2E02748D-9CB1-D445-7C49-EDD8CB037B78}"/>
              </a:ext>
            </a:extLst>
          </p:cNvPr>
          <p:cNvSpPr>
            <a:spLocks noGrp="1"/>
          </p:cNvSpPr>
          <p:nvPr>
            <p:ph idx="1"/>
          </p:nvPr>
        </p:nvSpPr>
        <p:spPr/>
        <p:txBody>
          <a:bodyPr/>
          <a:lstStyle/>
          <a:p>
            <a:r>
              <a:rPr lang="en-US" dirty="0"/>
              <a:t>The conclusion isn’t crucial, but many judges like to see at least a sentence at the end of your case essentially summarizing your position.</a:t>
            </a:r>
          </a:p>
          <a:p>
            <a:r>
              <a:rPr lang="en-US" dirty="0"/>
              <a:t> You will find that many debaters end their speeches with, “For these reasons I would ask you to vote affirmative/negative in this debate.”</a:t>
            </a:r>
          </a:p>
        </p:txBody>
      </p:sp>
    </p:spTree>
    <p:extLst>
      <p:ext uri="{BB962C8B-B14F-4D97-AF65-F5344CB8AC3E}">
        <p14:creationId xmlns:p14="http://schemas.microsoft.com/office/powerpoint/2010/main" val="271927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5F39-5143-A34F-A5B5-69D4AF9E7428}"/>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BB065F23-CDAF-2DF6-D89B-39A6B55A9068}"/>
              </a:ext>
            </a:extLst>
          </p:cNvPr>
          <p:cNvGraphicFramePr>
            <a:graphicFrameLocks noGrp="1"/>
          </p:cNvGraphicFramePr>
          <p:nvPr>
            <p:ph idx="1"/>
            <p:extLst>
              <p:ext uri="{D42A27DB-BD31-4B8C-83A1-F6EECF244321}">
                <p14:modId xmlns:p14="http://schemas.microsoft.com/office/powerpoint/2010/main" val="2958035009"/>
              </p:ext>
            </p:extLst>
          </p:nvPr>
        </p:nvGraphicFramePr>
        <p:xfrm>
          <a:off x="76200" y="-11723"/>
          <a:ext cx="9067797" cy="6964107"/>
        </p:xfrm>
        <a:graphic>
          <a:graphicData uri="http://schemas.openxmlformats.org/drawingml/2006/table">
            <a:tbl>
              <a:tblPr/>
              <a:tblGrid>
                <a:gridCol w="2146581">
                  <a:extLst>
                    <a:ext uri="{9D8B030D-6E8A-4147-A177-3AD203B41FA5}">
                      <a16:colId xmlns:a16="http://schemas.microsoft.com/office/drawing/2014/main" val="644004373"/>
                    </a:ext>
                  </a:extLst>
                </a:gridCol>
                <a:gridCol w="2307072">
                  <a:extLst>
                    <a:ext uri="{9D8B030D-6E8A-4147-A177-3AD203B41FA5}">
                      <a16:colId xmlns:a16="http://schemas.microsoft.com/office/drawing/2014/main" val="1241026489"/>
                    </a:ext>
                  </a:extLst>
                </a:gridCol>
                <a:gridCol w="2307072">
                  <a:extLst>
                    <a:ext uri="{9D8B030D-6E8A-4147-A177-3AD203B41FA5}">
                      <a16:colId xmlns:a16="http://schemas.microsoft.com/office/drawing/2014/main" val="2402566641"/>
                    </a:ext>
                  </a:extLst>
                </a:gridCol>
                <a:gridCol w="2307072">
                  <a:extLst>
                    <a:ext uri="{9D8B030D-6E8A-4147-A177-3AD203B41FA5}">
                      <a16:colId xmlns:a16="http://schemas.microsoft.com/office/drawing/2014/main" val="3914036620"/>
                    </a:ext>
                  </a:extLst>
                </a:gridCol>
              </a:tblGrid>
              <a:tr h="108863">
                <a:tc>
                  <a:txBody>
                    <a:bodyPr/>
                    <a:lstStyle/>
                    <a:p>
                      <a:pPr algn="ctr"/>
                      <a:r>
                        <a:rPr lang="en-US" sz="500">
                          <a:effectLst/>
                        </a:rPr>
                        <a:t>Time (minutes)</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EAECF0"/>
                    </a:solidFill>
                  </a:tcPr>
                </a:tc>
                <a:tc>
                  <a:txBody>
                    <a:bodyPr/>
                    <a:lstStyle/>
                    <a:p>
                      <a:pPr algn="ctr"/>
                      <a:r>
                        <a:rPr lang="en-US" sz="500">
                          <a:effectLst/>
                        </a:rPr>
                        <a:t>Abbreviation</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EAECF0"/>
                    </a:solidFill>
                  </a:tcPr>
                </a:tc>
                <a:tc>
                  <a:txBody>
                    <a:bodyPr/>
                    <a:lstStyle/>
                    <a:p>
                      <a:pPr algn="ctr"/>
                      <a:r>
                        <a:rPr lang="en-US" sz="500">
                          <a:effectLst/>
                        </a:rPr>
                        <a:t>Speech</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EAECF0"/>
                    </a:solidFill>
                  </a:tcPr>
                </a:tc>
                <a:tc>
                  <a:txBody>
                    <a:bodyPr/>
                    <a:lstStyle/>
                    <a:p>
                      <a:pPr algn="ctr"/>
                      <a:r>
                        <a:rPr lang="en-US" sz="500">
                          <a:effectLst/>
                        </a:rPr>
                        <a:t>Description</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986577591"/>
                  </a:ext>
                </a:extLst>
              </a:tr>
              <a:tr h="369632">
                <a:tc>
                  <a:txBody>
                    <a:bodyPr/>
                    <a:lstStyle/>
                    <a:p>
                      <a:r>
                        <a:rPr lang="en-US" sz="1200" baseline="0" dirty="0">
                          <a:effectLst/>
                        </a:rPr>
                        <a:t>6</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AC</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Affirmative Constructive</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The Affirmative (always) reads a pre-written case.</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82003534"/>
                  </a:ext>
                </a:extLst>
              </a:tr>
              <a:tr h="369632">
                <a:tc>
                  <a:txBody>
                    <a:bodyPr/>
                    <a:lstStyle/>
                    <a:p>
                      <a:r>
                        <a:rPr lang="en-US" sz="1200" baseline="0" dirty="0">
                          <a:effectLst/>
                        </a:rPr>
                        <a:t>3</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CX</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a:effectLst/>
                        </a:rPr>
                        <a:t>Cross Examination</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The Negative asks the Affirmative questions.</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70628281"/>
                  </a:ext>
                </a:extLst>
              </a:tr>
              <a:tr h="717418">
                <a:tc>
                  <a:txBody>
                    <a:bodyPr/>
                    <a:lstStyle/>
                    <a:p>
                      <a:r>
                        <a:rPr lang="en-US" sz="1200" baseline="0" dirty="0">
                          <a:effectLst/>
                        </a:rPr>
                        <a:t>7</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NC (1NR)</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Negative Constructive (and first negative Rebuttal)</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The Negative (almost always) reads a pre-written case and (almost always) moves on to address the Affirmative case.</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23707344"/>
                  </a:ext>
                </a:extLst>
              </a:tr>
              <a:tr h="369632">
                <a:tc>
                  <a:txBody>
                    <a:bodyPr/>
                    <a:lstStyle/>
                    <a:p>
                      <a:r>
                        <a:rPr lang="en-US" sz="1200" baseline="0">
                          <a:effectLst/>
                        </a:rPr>
                        <a:t>3</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a:effectLst/>
                        </a:rPr>
                        <a:t>CX</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a:effectLst/>
                        </a:rPr>
                        <a:t>Cross Examination</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The Affirmative asks the Negative questions.</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76360459"/>
                  </a:ext>
                </a:extLst>
              </a:tr>
              <a:tr h="1760778">
                <a:tc>
                  <a:txBody>
                    <a:bodyPr/>
                    <a:lstStyle/>
                    <a:p>
                      <a:r>
                        <a:rPr lang="en-US" sz="1200" baseline="0">
                          <a:effectLst/>
                        </a:rPr>
                        <a:t>4</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1AR</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a:effectLst/>
                        </a:rPr>
                        <a:t>First Affirmative Rebuttal</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The Affirmative addresses both their opponent's case and their own. This speech is considered by many debaters to be the most difficult speech, as debaters must use 4 minutes to respond to a 7-minute speech, whereas the Negative has 6 minutes to respond to the 1AR of only 4 minutes.</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1331923"/>
                  </a:ext>
                </a:extLst>
              </a:tr>
              <a:tr h="1586885">
                <a:tc>
                  <a:txBody>
                    <a:bodyPr/>
                    <a:lstStyle/>
                    <a:p>
                      <a:r>
                        <a:rPr lang="en-US" sz="1200" baseline="0">
                          <a:effectLst/>
                        </a:rPr>
                        <a:t>6</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a:effectLst/>
                        </a:rPr>
                        <a:t>NR</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a:effectLst/>
                        </a:rPr>
                        <a:t>Negative Rebuttal</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The Negative addresses the arguments of the previous speech and summarizes the round for the judge. New arguments and evidence are typically frowned upon because the affirmative only has 3 minutes to respond to this speech.</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19994421"/>
                  </a:ext>
                </a:extLst>
              </a:tr>
              <a:tr h="1586885">
                <a:tc>
                  <a:txBody>
                    <a:bodyPr/>
                    <a:lstStyle/>
                    <a:p>
                      <a:r>
                        <a:rPr lang="en-US" sz="1200" baseline="0">
                          <a:effectLst/>
                        </a:rPr>
                        <a:t>3</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2AR</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a:effectLst/>
                        </a:rPr>
                        <a:t>The Second Affirmative Rebuttal</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sz="1200" baseline="0" dirty="0">
                          <a:effectLst/>
                        </a:rPr>
                        <a:t>The Affirmative addresses the arguments of the previous speech and summarizes the round for the judge. No new arguments or evidence are allowed in the 2AR because the negative does not have another speech to answer these final arguments.</a:t>
                      </a:r>
                    </a:p>
                  </a:txBody>
                  <a:tcPr marL="22974" marR="22974" marT="11487" marB="11487"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11698408"/>
                  </a:ext>
                </a:extLst>
              </a:tr>
            </a:tbl>
          </a:graphicData>
        </a:graphic>
      </p:graphicFrame>
    </p:spTree>
    <p:extLst>
      <p:ext uri="{BB962C8B-B14F-4D97-AF65-F5344CB8AC3E}">
        <p14:creationId xmlns:p14="http://schemas.microsoft.com/office/powerpoint/2010/main" val="80363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14400"/>
          </a:xfrm>
        </p:spPr>
        <p:txBody>
          <a:bodyPr>
            <a:normAutofit fontScale="90000"/>
          </a:bodyPr>
          <a:lstStyle/>
          <a:p>
            <a:pPr algn="ctr"/>
            <a:r>
              <a:rPr lang="en-US" dirty="0"/>
              <a:t>What are the elements of a proper argument?</a:t>
            </a:r>
          </a:p>
        </p:txBody>
      </p:sp>
      <p:sp>
        <p:nvSpPr>
          <p:cNvPr id="3" name="Content Placeholder 2"/>
          <p:cNvSpPr>
            <a:spLocks noGrp="1"/>
          </p:cNvSpPr>
          <p:nvPr>
            <p:ph idx="1"/>
          </p:nvPr>
        </p:nvSpPr>
        <p:spPr/>
        <p:txBody>
          <a:bodyPr/>
          <a:lstStyle/>
          <a:p>
            <a:r>
              <a:rPr lang="en-US" dirty="0"/>
              <a:t>A fully formed arguments makes a statement of possible truth , then</a:t>
            </a:r>
          </a:p>
          <a:p>
            <a:pPr lvl="1">
              <a:buNone/>
            </a:pP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 y="3276600"/>
            <a:ext cx="3800475" cy="3076575"/>
          </a:xfrm>
          <a:prstGeom prst="rect">
            <a:avLst/>
          </a:prstGeom>
          <a:noFill/>
          <a:ln w="9525">
            <a:noFill/>
            <a:miter lim="800000"/>
            <a:headEnd/>
            <a:tailEnd/>
          </a:ln>
        </p:spPr>
      </p:pic>
    </p:spTree>
    <p:extLst>
      <p:ext uri="{BB962C8B-B14F-4D97-AF65-F5344CB8AC3E}">
        <p14:creationId xmlns:p14="http://schemas.microsoft.com/office/powerpoint/2010/main" val="359239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are the elements of a proper argument?</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295400" y="2819400"/>
            <a:ext cx="4619625" cy="3143250"/>
          </a:xfrm>
          <a:prstGeom prst="rect">
            <a:avLst/>
          </a:prstGeom>
          <a:noFill/>
          <a:ln w="9525">
            <a:noFill/>
            <a:miter lim="800000"/>
            <a:headEnd/>
            <a:tailEnd/>
          </a:ln>
        </p:spPr>
      </p:pic>
      <p:sp>
        <p:nvSpPr>
          <p:cNvPr id="7" name="Rectangle 6"/>
          <p:cNvSpPr/>
          <p:nvPr/>
        </p:nvSpPr>
        <p:spPr>
          <a:xfrm>
            <a:off x="990600" y="1905000"/>
            <a:ext cx="6553200" cy="1107996"/>
          </a:xfrm>
          <a:prstGeom prst="rect">
            <a:avLst/>
          </a:prstGeom>
        </p:spPr>
        <p:txBody>
          <a:bodyPr wrap="square">
            <a:spAutoFit/>
          </a:bodyPr>
          <a:lstStyle/>
          <a:p>
            <a:r>
              <a:rPr lang="en-US" sz="2400" dirty="0"/>
              <a:t>Gives support for that argument in terms of some reason why this argument is true, and </a:t>
            </a:r>
          </a:p>
          <a:p>
            <a:endParaRPr lang="en-US" dirty="0"/>
          </a:p>
        </p:txBody>
      </p:sp>
      <p:sp>
        <p:nvSpPr>
          <p:cNvPr id="8" name="TextBox 7"/>
          <p:cNvSpPr txBox="1"/>
          <p:nvPr/>
        </p:nvSpPr>
        <p:spPr>
          <a:xfrm>
            <a:off x="6248400" y="3886200"/>
            <a:ext cx="1335622" cy="369332"/>
          </a:xfrm>
          <a:prstGeom prst="rect">
            <a:avLst/>
          </a:prstGeom>
          <a:noFill/>
        </p:spPr>
        <p:txBody>
          <a:bodyPr wrap="none" rtlCol="0">
            <a:spAutoFit/>
          </a:bodyPr>
          <a:lstStyle/>
          <a:p>
            <a:r>
              <a:rPr lang="en-US" dirty="0"/>
              <a:t>Its logical!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are the elements of a proper argument?</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2286000" y="2951663"/>
            <a:ext cx="6553200" cy="3906337"/>
          </a:xfrm>
          <a:prstGeom prst="rect">
            <a:avLst/>
          </a:prstGeom>
          <a:noFill/>
          <a:ln w="9525">
            <a:noFill/>
            <a:miter lim="800000"/>
            <a:headEnd/>
            <a:tailEnd/>
          </a:ln>
        </p:spPr>
      </p:pic>
      <p:sp>
        <p:nvSpPr>
          <p:cNvPr id="5" name="TextBox 4"/>
          <p:cNvSpPr txBox="1"/>
          <p:nvPr/>
        </p:nvSpPr>
        <p:spPr>
          <a:xfrm>
            <a:off x="1447800" y="1447800"/>
            <a:ext cx="6400800" cy="1600438"/>
          </a:xfrm>
          <a:prstGeom prst="rect">
            <a:avLst/>
          </a:prstGeom>
          <a:noFill/>
        </p:spPr>
        <p:txBody>
          <a:bodyPr wrap="square" rtlCol="0">
            <a:spAutoFit/>
          </a:bodyPr>
          <a:lstStyle/>
          <a:p>
            <a:r>
              <a:rPr lang="en-US" sz="2000" dirty="0"/>
              <a:t>Explicitly explains the importance of this argument in terms of how the argument proves the position true or how the implications of the argument affects people. In other words</a:t>
            </a:r>
            <a:r>
              <a:rPr lang="en-US" sz="2000"/>
              <a:t>, Tell </a:t>
            </a:r>
            <a:r>
              <a:rPr lang="en-US" sz="2000" dirty="0"/>
              <a:t>us we </a:t>
            </a:r>
            <a:r>
              <a:rPr lang="en-US" sz="2000"/>
              <a:t>should care.</a:t>
            </a:r>
            <a:endParaRPr lang="en-US" sz="2000"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arguments are warranted</a:t>
            </a:r>
          </a:p>
        </p:txBody>
      </p:sp>
      <p:sp>
        <p:nvSpPr>
          <p:cNvPr id="3" name="Content Placeholder 2"/>
          <p:cNvSpPr>
            <a:spLocks noGrp="1"/>
          </p:cNvSpPr>
          <p:nvPr>
            <p:ph idx="1"/>
          </p:nvPr>
        </p:nvSpPr>
        <p:spPr/>
        <p:txBody>
          <a:bodyPr/>
          <a:lstStyle/>
          <a:p>
            <a:r>
              <a:rPr lang="en-US" dirty="0"/>
              <a:t>Analytical warrants – it logical!</a:t>
            </a:r>
          </a:p>
          <a:p>
            <a:r>
              <a:rPr lang="en-US" dirty="0"/>
              <a:t>Empirical warrants – here are examples that collectively prove the general point</a:t>
            </a:r>
          </a:p>
          <a:p>
            <a:r>
              <a:rPr lang="en-US" dirty="0"/>
              <a:t>Psychological warrants – here is why people tend to act this way.</a:t>
            </a:r>
          </a:p>
        </p:txBody>
      </p:sp>
    </p:spTree>
    <p:extLst>
      <p:ext uri="{BB962C8B-B14F-4D97-AF65-F5344CB8AC3E}">
        <p14:creationId xmlns:p14="http://schemas.microsoft.com/office/powerpoint/2010/main" val="86225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First it is Debate</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46" y="1524000"/>
            <a:ext cx="6858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8600" y="5595938"/>
            <a:ext cx="2133600" cy="369332"/>
          </a:xfrm>
          <a:prstGeom prst="rect">
            <a:avLst/>
          </a:prstGeom>
          <a:noFill/>
        </p:spPr>
        <p:txBody>
          <a:bodyPr wrap="square" rtlCol="0">
            <a:spAutoFit/>
          </a:bodyPr>
          <a:lstStyle/>
          <a:p>
            <a:r>
              <a:rPr lang="en-US" dirty="0">
                <a:solidFill>
                  <a:srgbClr val="0070C0"/>
                </a:solidFill>
              </a:rPr>
              <a:t>But </a:t>
            </a:r>
            <a:r>
              <a:rPr lang="en-US" b="1" dirty="0">
                <a:solidFill>
                  <a:srgbClr val="0070C0"/>
                </a:solidFill>
              </a:rPr>
              <a:t>NOT THIS !</a:t>
            </a:r>
          </a:p>
        </p:txBody>
      </p:sp>
    </p:spTree>
    <p:extLst>
      <p:ext uri="{BB962C8B-B14F-4D97-AF65-F5344CB8AC3E}">
        <p14:creationId xmlns:p14="http://schemas.microsoft.com/office/powerpoint/2010/main" val="34343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6B62-3B27-4759-9CD7-1A162D58EAF2}"/>
              </a:ext>
            </a:extLst>
          </p:cNvPr>
          <p:cNvSpPr>
            <a:spLocks noGrp="1"/>
          </p:cNvSpPr>
          <p:nvPr>
            <p:ph type="title"/>
          </p:nvPr>
        </p:nvSpPr>
        <p:spPr/>
        <p:txBody>
          <a:bodyPr/>
          <a:lstStyle/>
          <a:p>
            <a:r>
              <a:rPr lang="en-US" dirty="0"/>
              <a:t>A simple definition </a:t>
            </a:r>
          </a:p>
        </p:txBody>
      </p:sp>
      <p:sp>
        <p:nvSpPr>
          <p:cNvPr id="3" name="Content Placeholder 2">
            <a:extLst>
              <a:ext uri="{FF2B5EF4-FFF2-40B4-BE49-F238E27FC236}">
                <a16:creationId xmlns:a16="http://schemas.microsoft.com/office/drawing/2014/main" id="{A9FCF046-9B21-4BD5-B3C7-5CD8F729547C}"/>
              </a:ext>
            </a:extLst>
          </p:cNvPr>
          <p:cNvSpPr>
            <a:spLocks noGrp="1"/>
          </p:cNvSpPr>
          <p:nvPr>
            <p:ph idx="1"/>
          </p:nvPr>
        </p:nvSpPr>
        <p:spPr/>
        <p:txBody>
          <a:bodyPr>
            <a:normAutofit fontScale="92500" lnSpcReduction="10000"/>
          </a:bodyPr>
          <a:lstStyle/>
          <a:p>
            <a:r>
              <a:rPr lang="en-US" dirty="0"/>
              <a:t>Lincoln-Douglas is a one-on-one debate event between two </a:t>
            </a:r>
            <a:r>
              <a:rPr lang="en-US" dirty="0" err="1"/>
              <a:t>opponets</a:t>
            </a:r>
            <a:r>
              <a:rPr lang="en-US" dirty="0"/>
              <a:t>, as contrasted with Public Forum and Policy which are two-on-two. In Lincoln-Douglas, the </a:t>
            </a:r>
            <a:r>
              <a:rPr lang="en-US" dirty="0" err="1"/>
              <a:t>opponets</a:t>
            </a:r>
            <a:r>
              <a:rPr lang="en-US" dirty="0"/>
              <a:t> will debate an assigned topic and attempt to persuade the judge that they better upheld their side of the resolution. The two sides are called the Affirmative (</a:t>
            </a:r>
            <a:r>
              <a:rPr lang="en-US" dirty="0" err="1"/>
              <a:t>Aff</a:t>
            </a:r>
            <a:r>
              <a:rPr lang="en-US" dirty="0"/>
              <a:t>) and the Negative (Neg) . The resolutions in LD debate are about we should value most in a given situation. See the next slide for an example.</a:t>
            </a:r>
          </a:p>
        </p:txBody>
      </p:sp>
    </p:spTree>
    <p:extLst>
      <p:ext uri="{BB962C8B-B14F-4D97-AF65-F5344CB8AC3E}">
        <p14:creationId xmlns:p14="http://schemas.microsoft.com/office/powerpoint/2010/main" val="168679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LD Resolutions</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381000" y="1295400"/>
            <a:ext cx="5476875" cy="4048125"/>
          </a:xfrm>
          <a:prstGeom prst="rect">
            <a:avLst/>
          </a:prstGeom>
          <a:noFill/>
          <a:ln w="9525">
            <a:noFill/>
            <a:miter lim="800000"/>
            <a:headEnd/>
            <a:tailEnd/>
          </a:ln>
        </p:spPr>
      </p:pic>
      <p:sp>
        <p:nvSpPr>
          <p:cNvPr id="5" name="TextBox 4"/>
          <p:cNvSpPr txBox="1"/>
          <p:nvPr/>
        </p:nvSpPr>
        <p:spPr>
          <a:xfrm>
            <a:off x="914400" y="5410200"/>
            <a:ext cx="4572000" cy="923330"/>
          </a:xfrm>
          <a:prstGeom prst="rect">
            <a:avLst/>
          </a:prstGeom>
          <a:noFill/>
        </p:spPr>
        <p:txBody>
          <a:bodyPr wrap="square" rtlCol="0">
            <a:spAutoFit/>
          </a:bodyPr>
          <a:lstStyle/>
          <a:p>
            <a:r>
              <a:rPr lang="en-US" dirty="0"/>
              <a:t>A government has the obligation to lessen the economic gap between its rich and poor citizens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Organization of an LD Round</a:t>
            </a:r>
          </a:p>
        </p:txBody>
      </p:sp>
      <p:sp>
        <p:nvSpPr>
          <p:cNvPr id="3" name="Content Placeholder 2"/>
          <p:cNvSpPr>
            <a:spLocks noGrp="1"/>
          </p:cNvSpPr>
          <p:nvPr>
            <p:ph idx="1"/>
          </p:nvPr>
        </p:nvSpPr>
        <p:spPr/>
        <p:txBody>
          <a:bodyPr>
            <a:normAutofit fontScale="85000" lnSpcReduction="10000"/>
          </a:bodyPr>
          <a:lstStyle/>
          <a:p>
            <a:r>
              <a:rPr lang="en-US" dirty="0"/>
              <a:t>Affirmative Constructive- 6 minutes</a:t>
            </a:r>
          </a:p>
          <a:p>
            <a:r>
              <a:rPr lang="en-US" dirty="0"/>
              <a:t>Negative Cross Examination of Affirmative- 3 minutes</a:t>
            </a:r>
          </a:p>
          <a:p>
            <a:r>
              <a:rPr lang="en-US" dirty="0"/>
              <a:t>Negative Constructive- 7 minutes</a:t>
            </a:r>
          </a:p>
          <a:p>
            <a:r>
              <a:rPr lang="en-US" dirty="0"/>
              <a:t>Affirmative Cross Examination of Negative- 3 minutes</a:t>
            </a:r>
          </a:p>
          <a:p>
            <a:r>
              <a:rPr lang="en-US" dirty="0"/>
              <a:t>First Affirmative Rebuttal- 4 minutes</a:t>
            </a:r>
          </a:p>
          <a:p>
            <a:r>
              <a:rPr lang="en-US" dirty="0"/>
              <a:t>Negative Rebuttal- 6 minutes</a:t>
            </a:r>
          </a:p>
          <a:p>
            <a:r>
              <a:rPr lang="en-US" dirty="0"/>
              <a:t>Second Affirmative Rebuttal- 3 minutes</a:t>
            </a:r>
          </a:p>
          <a:p>
            <a:r>
              <a:rPr lang="en-US" dirty="0"/>
              <a:t>Throughout the debate, each speaker will have a specified amount of preparation time, usually 4 minutes.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an ld case is organized</a:t>
            </a:r>
          </a:p>
        </p:txBody>
      </p:sp>
      <p:sp>
        <p:nvSpPr>
          <p:cNvPr id="3" name="Content Placeholder 2"/>
          <p:cNvSpPr>
            <a:spLocks noGrp="1"/>
          </p:cNvSpPr>
          <p:nvPr>
            <p:ph idx="1"/>
          </p:nvPr>
        </p:nvSpPr>
        <p:spPr/>
        <p:txBody>
          <a:bodyPr>
            <a:normAutofit lnSpcReduction="10000"/>
          </a:bodyPr>
          <a:lstStyle/>
          <a:p>
            <a:r>
              <a:rPr lang="en-US" dirty="0"/>
              <a:t>1. Opening</a:t>
            </a:r>
          </a:p>
          <a:p>
            <a:r>
              <a:rPr lang="en-US" dirty="0"/>
              <a:t>2. statement of the resolution</a:t>
            </a:r>
          </a:p>
          <a:p>
            <a:r>
              <a:rPr lang="en-US" dirty="0"/>
              <a:t>3. Value</a:t>
            </a:r>
          </a:p>
          <a:p>
            <a:r>
              <a:rPr lang="en-US" dirty="0"/>
              <a:t>4. Value Criterion (standard)</a:t>
            </a:r>
          </a:p>
          <a:p>
            <a:r>
              <a:rPr lang="en-US" dirty="0"/>
              <a:t>5. Definitions</a:t>
            </a:r>
          </a:p>
          <a:p>
            <a:r>
              <a:rPr lang="en-US" dirty="0"/>
              <a:t>6. (Optional) observations</a:t>
            </a:r>
          </a:p>
          <a:p>
            <a:r>
              <a:rPr lang="en-US" dirty="0"/>
              <a:t>7. Contentions and subpoints</a:t>
            </a:r>
          </a:p>
          <a:p>
            <a:r>
              <a:rPr lang="en-US" dirty="0"/>
              <a:t>8. Summation and closing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2D8D-E469-CA5E-F4F0-6FF4A44FEA79}"/>
              </a:ext>
            </a:extLst>
          </p:cNvPr>
          <p:cNvSpPr>
            <a:spLocks noGrp="1"/>
          </p:cNvSpPr>
          <p:nvPr>
            <p:ph type="title"/>
          </p:nvPr>
        </p:nvSpPr>
        <p:spPr/>
        <p:txBody>
          <a:bodyPr>
            <a:normAutofit fontScale="90000"/>
          </a:bodyPr>
          <a:lstStyle/>
          <a:p>
            <a:r>
              <a:rPr lang="en-US" dirty="0"/>
              <a:t>how an </a:t>
            </a:r>
            <a:r>
              <a:rPr lang="en-US" dirty="0" err="1"/>
              <a:t>ld</a:t>
            </a:r>
            <a:r>
              <a:rPr lang="en-US" dirty="0"/>
              <a:t> case is </a:t>
            </a:r>
            <a:r>
              <a:rPr lang="en-US" dirty="0" err="1"/>
              <a:t>organized:Introduction</a:t>
            </a:r>
            <a:endParaRPr lang="en-US" dirty="0"/>
          </a:p>
        </p:txBody>
      </p:sp>
      <p:sp>
        <p:nvSpPr>
          <p:cNvPr id="3" name="Content Placeholder 2">
            <a:extLst>
              <a:ext uri="{FF2B5EF4-FFF2-40B4-BE49-F238E27FC236}">
                <a16:creationId xmlns:a16="http://schemas.microsoft.com/office/drawing/2014/main" id="{AACF3676-25D8-2943-07EC-B686A8479CAE}"/>
              </a:ext>
            </a:extLst>
          </p:cNvPr>
          <p:cNvSpPr>
            <a:spLocks noGrp="1"/>
          </p:cNvSpPr>
          <p:nvPr>
            <p:ph idx="1"/>
          </p:nvPr>
        </p:nvSpPr>
        <p:spPr/>
        <p:txBody>
          <a:bodyPr>
            <a:normAutofit fontScale="85000" lnSpcReduction="10000"/>
          </a:bodyPr>
          <a:lstStyle/>
          <a:p>
            <a:r>
              <a:rPr lang="en-US" dirty="0"/>
              <a:t>The first part of your case should contain a short introduction. This can come in the form of a quotation or a statistic framing your side of the resolution.</a:t>
            </a:r>
          </a:p>
          <a:p>
            <a:r>
              <a:rPr lang="en-US" dirty="0"/>
              <a:t>A. After this, you should state your side and the resolution.</a:t>
            </a:r>
          </a:p>
          <a:p>
            <a:r>
              <a:rPr lang="en-US" dirty="0"/>
              <a:t>I. “It is because I agree with [author of your quote] that I affirm the resolution,</a:t>
            </a:r>
          </a:p>
          <a:p>
            <a:r>
              <a:rPr lang="en-US" dirty="0"/>
              <a:t>Resolved:…”</a:t>
            </a:r>
          </a:p>
          <a:p>
            <a:r>
              <a:rPr lang="en-US" dirty="0"/>
              <a:t>The use of a quotation or stat is not favored by all coaches – If you don’t use one, start with the resolution.</a:t>
            </a:r>
          </a:p>
        </p:txBody>
      </p:sp>
    </p:spTree>
    <p:extLst>
      <p:ext uri="{BB962C8B-B14F-4D97-AF65-F5344CB8AC3E}">
        <p14:creationId xmlns:p14="http://schemas.microsoft.com/office/powerpoint/2010/main" val="395141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2DA9-9326-8D5F-7B4D-E1047A9931EF}"/>
              </a:ext>
            </a:extLst>
          </p:cNvPr>
          <p:cNvSpPr>
            <a:spLocks noGrp="1"/>
          </p:cNvSpPr>
          <p:nvPr>
            <p:ph type="title"/>
          </p:nvPr>
        </p:nvSpPr>
        <p:spPr/>
        <p:txBody>
          <a:bodyPr>
            <a:normAutofit fontScale="90000"/>
          </a:bodyPr>
          <a:lstStyle/>
          <a:p>
            <a:r>
              <a:rPr lang="en-US" dirty="0"/>
              <a:t>how an </a:t>
            </a:r>
            <a:r>
              <a:rPr lang="en-US" dirty="0" err="1"/>
              <a:t>ld</a:t>
            </a:r>
            <a:r>
              <a:rPr lang="en-US" dirty="0"/>
              <a:t> case is organized: framework</a:t>
            </a:r>
          </a:p>
        </p:txBody>
      </p:sp>
      <p:sp>
        <p:nvSpPr>
          <p:cNvPr id="3" name="Content Placeholder 2">
            <a:extLst>
              <a:ext uri="{FF2B5EF4-FFF2-40B4-BE49-F238E27FC236}">
                <a16:creationId xmlns:a16="http://schemas.microsoft.com/office/drawing/2014/main" id="{37C927A1-1335-52AF-DFCD-B0F99274E11F}"/>
              </a:ext>
            </a:extLst>
          </p:cNvPr>
          <p:cNvSpPr>
            <a:spLocks noGrp="1"/>
          </p:cNvSpPr>
          <p:nvPr>
            <p:ph idx="1"/>
          </p:nvPr>
        </p:nvSpPr>
        <p:spPr/>
        <p:txBody>
          <a:bodyPr>
            <a:normAutofit/>
          </a:bodyPr>
          <a:lstStyle/>
          <a:p>
            <a:r>
              <a:rPr lang="en-US" dirty="0"/>
              <a:t>In the framework, you should establish the burdens of each debater, as well as set up your value and criterion.</a:t>
            </a:r>
          </a:p>
          <a:p>
            <a:r>
              <a:rPr lang="en-US" dirty="0"/>
              <a:t>A. The value is the highest thing that you seek to achieve when affirming or negating.</a:t>
            </a:r>
          </a:p>
          <a:p>
            <a:r>
              <a:rPr lang="en-US" dirty="0"/>
              <a:t>Values can be a number of things, but the most common ones are justice, morality, and societal</a:t>
            </a:r>
          </a:p>
          <a:p>
            <a:pPr marL="0" indent="0">
              <a:buNone/>
            </a:pPr>
            <a:r>
              <a:rPr lang="en-US" dirty="0"/>
              <a:t> welfare.</a:t>
            </a:r>
          </a:p>
        </p:txBody>
      </p:sp>
    </p:spTree>
    <p:extLst>
      <p:ext uri="{BB962C8B-B14F-4D97-AF65-F5344CB8AC3E}">
        <p14:creationId xmlns:p14="http://schemas.microsoft.com/office/powerpoint/2010/main" val="18187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DEC2-3774-FDF4-85C7-5175677FAD0B}"/>
              </a:ext>
            </a:extLst>
          </p:cNvPr>
          <p:cNvSpPr>
            <a:spLocks noGrp="1"/>
          </p:cNvSpPr>
          <p:nvPr>
            <p:ph type="title"/>
          </p:nvPr>
        </p:nvSpPr>
        <p:spPr/>
        <p:txBody>
          <a:bodyPr>
            <a:normAutofit fontScale="90000"/>
          </a:bodyPr>
          <a:lstStyle/>
          <a:p>
            <a:r>
              <a:rPr lang="en-US" dirty="0"/>
              <a:t>how an </a:t>
            </a:r>
            <a:r>
              <a:rPr lang="en-US" dirty="0" err="1"/>
              <a:t>ld</a:t>
            </a:r>
            <a:r>
              <a:rPr lang="en-US" dirty="0"/>
              <a:t> case is organized: framework 2</a:t>
            </a:r>
          </a:p>
        </p:txBody>
      </p:sp>
      <p:sp>
        <p:nvSpPr>
          <p:cNvPr id="3" name="Content Placeholder 2">
            <a:extLst>
              <a:ext uri="{FF2B5EF4-FFF2-40B4-BE49-F238E27FC236}">
                <a16:creationId xmlns:a16="http://schemas.microsoft.com/office/drawing/2014/main" id="{21650489-FA43-0A5B-7DF9-9030F2C12230}"/>
              </a:ext>
            </a:extLst>
          </p:cNvPr>
          <p:cNvSpPr>
            <a:spLocks noGrp="1"/>
          </p:cNvSpPr>
          <p:nvPr>
            <p:ph idx="1"/>
          </p:nvPr>
        </p:nvSpPr>
        <p:spPr/>
        <p:txBody>
          <a:bodyPr>
            <a:normAutofit fontScale="92500" lnSpcReduction="10000"/>
          </a:bodyPr>
          <a:lstStyle/>
          <a:p>
            <a:r>
              <a:rPr lang="en-US" dirty="0"/>
              <a:t>The value criterion is the mechanism that you use to achieve your value. </a:t>
            </a:r>
          </a:p>
          <a:p>
            <a:r>
              <a:rPr lang="en-US" dirty="0"/>
              <a:t>So, if your value is justice, and your value criterion is maximization of rights, your conception of justice is one that says whomever protects the most amount of rights achieves justice and should win.</a:t>
            </a:r>
          </a:p>
          <a:p>
            <a:r>
              <a:rPr lang="en-US" dirty="0"/>
              <a:t>Within this part of the case, you must provide arguments as to why your criterion should be preferred over any other criterion.</a:t>
            </a:r>
          </a:p>
        </p:txBody>
      </p:sp>
    </p:spTree>
    <p:extLst>
      <p:ext uri="{BB962C8B-B14F-4D97-AF65-F5344CB8AC3E}">
        <p14:creationId xmlns:p14="http://schemas.microsoft.com/office/powerpoint/2010/main" val="41834900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330</TotalTime>
  <Words>1026</Words>
  <Application>Microsoft Office PowerPoint</Application>
  <PresentationFormat>On-screen Show (4:3)</PresentationFormat>
  <Paragraphs>92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Franklin Gothic Book</vt:lpstr>
      <vt:lpstr>Franklin Gothic Medium</vt:lpstr>
      <vt:lpstr>Wingdings 2</vt:lpstr>
      <vt:lpstr>Trek</vt:lpstr>
      <vt:lpstr>What is LD Debate?</vt:lpstr>
      <vt:lpstr>First it is Debate</vt:lpstr>
      <vt:lpstr>A simple definition </vt:lpstr>
      <vt:lpstr>LD Resolutions</vt:lpstr>
      <vt:lpstr>The Organization of an LD Round</vt:lpstr>
      <vt:lpstr>how an ld case is organized</vt:lpstr>
      <vt:lpstr>how an ld case is organized:Introduction</vt:lpstr>
      <vt:lpstr>how an ld case is organized: framework</vt:lpstr>
      <vt:lpstr>how an ld case is organized: framework 2</vt:lpstr>
      <vt:lpstr>how an ld case is organized: Contentions</vt:lpstr>
      <vt:lpstr>how an ld case is organized:Conclusion</vt:lpstr>
      <vt:lpstr>PowerPoint Presentation</vt:lpstr>
      <vt:lpstr>What are the elements of a proper argument?</vt:lpstr>
      <vt:lpstr>What are the elements of a proper argument?</vt:lpstr>
      <vt:lpstr>What are the elements of a proper argument?</vt:lpstr>
      <vt:lpstr>How arguments are warranted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LD Debate?</dc:title>
  <dc:creator>Murvin Auzenne</dc:creator>
  <cp:lastModifiedBy>Murvin Auzenne</cp:lastModifiedBy>
  <cp:revision>42</cp:revision>
  <cp:lastPrinted>2012-06-16T15:49:56Z</cp:lastPrinted>
  <dcterms:created xsi:type="dcterms:W3CDTF">2012-06-16T03:45:56Z</dcterms:created>
  <dcterms:modified xsi:type="dcterms:W3CDTF">2023-05-19T19:53:21Z</dcterms:modified>
</cp:coreProperties>
</file>