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7" r:id="rId4"/>
    <p:sldId id="258" r:id="rId5"/>
    <p:sldId id="260" r:id="rId6"/>
    <p:sldId id="262" r:id="rId7"/>
    <p:sldId id="263" r:id="rId8"/>
    <p:sldId id="264" r:id="rId9"/>
    <p:sldId id="265" r:id="rId10"/>
    <p:sldId id="261" r:id="rId11"/>
    <p:sldId id="266" r:id="rId12"/>
    <p:sldId id="269" r:id="rId13"/>
    <p:sldId id="270" r:id="rId14"/>
    <p:sldId id="267" r:id="rId15"/>
    <p:sldId id="26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34"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1DDA11E-B6AD-423D-9F6C-CDCAB2B039EC}" type="datetimeFigureOut">
              <a:rPr lang="en-US" smtClean="0"/>
              <a:t>6/27/2013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DA9345-FA4E-4DAB-9962-03456376C7B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DDA11E-B6AD-423D-9F6C-CDCAB2B039EC}" type="datetimeFigureOut">
              <a:rPr lang="en-US" smtClean="0"/>
              <a:t>6/27/2013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DA9345-FA4E-4DAB-9962-03456376C7B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DDA11E-B6AD-423D-9F6C-CDCAB2B039EC}" type="datetimeFigureOut">
              <a:rPr lang="en-US" smtClean="0"/>
              <a:t>6/27/2013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DA9345-FA4E-4DAB-9962-03456376C7B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DDA11E-B6AD-423D-9F6C-CDCAB2B039EC}" type="datetimeFigureOut">
              <a:rPr lang="en-US" smtClean="0"/>
              <a:t>6/27/2013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DA9345-FA4E-4DAB-9962-03456376C7B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A1DDA11E-B6AD-423D-9F6C-CDCAB2B039EC}" type="datetimeFigureOut">
              <a:rPr lang="en-US" smtClean="0"/>
              <a:t>6/27/2013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DA9345-FA4E-4DAB-9962-03456376C7B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1DDA11E-B6AD-423D-9F6C-CDCAB2B039EC}" type="datetimeFigureOut">
              <a:rPr lang="en-US" smtClean="0"/>
              <a:t>6/27/2013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DA9345-FA4E-4DAB-9962-03456376C7B5}"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1DDA11E-B6AD-423D-9F6C-CDCAB2B039EC}" type="datetimeFigureOut">
              <a:rPr lang="en-US" smtClean="0"/>
              <a:t>6/27/2013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DA9345-FA4E-4DAB-9962-03456376C7B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DDA11E-B6AD-423D-9F6C-CDCAB2B039EC}" type="datetimeFigureOut">
              <a:rPr lang="en-US" smtClean="0"/>
              <a:t>6/27/2013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DA9345-FA4E-4DAB-9962-03456376C7B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DDA11E-B6AD-423D-9F6C-CDCAB2B039EC}" type="datetimeFigureOut">
              <a:rPr lang="en-US" smtClean="0"/>
              <a:t>6/27/2013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DA9345-FA4E-4DAB-9962-03456376C7B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A1DDA11E-B6AD-423D-9F6C-CDCAB2B039EC}" type="datetimeFigureOut">
              <a:rPr lang="en-US" smtClean="0"/>
              <a:t>6/27/2013</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D5DA9345-FA4E-4DAB-9962-03456376C7B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DDA11E-B6AD-423D-9F6C-CDCAB2B039EC}" type="datetimeFigureOut">
              <a:rPr lang="en-US" smtClean="0"/>
              <a:t>6/27/2013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DA9345-FA4E-4DAB-9962-03456376C7B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A1DDA11E-B6AD-423D-9F6C-CDCAB2B039EC}" type="datetimeFigureOut">
              <a:rPr lang="en-US" smtClean="0"/>
              <a:t>6/27/2013</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D5DA9345-FA4E-4DAB-9962-03456376C7B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Judge Adaptation</a:t>
            </a:r>
            <a:endParaRPr lang="en-US" dirty="0"/>
          </a:p>
        </p:txBody>
      </p:sp>
      <p:sp>
        <p:nvSpPr>
          <p:cNvPr id="3" name="Subtitle 2"/>
          <p:cNvSpPr>
            <a:spLocks noGrp="1"/>
          </p:cNvSpPr>
          <p:nvPr>
            <p:ph type="subTitle" idx="1"/>
          </p:nvPr>
        </p:nvSpPr>
        <p:spPr/>
        <p:txBody>
          <a:bodyPr/>
          <a:lstStyle/>
          <a:p>
            <a:r>
              <a:rPr lang="en-US" dirty="0" smtClean="0"/>
              <a:t>“This is my first time Judging…”</a:t>
            </a:r>
            <a:endParaRPr lang="en-US" dirty="0"/>
          </a:p>
        </p:txBody>
      </p:sp>
    </p:spTree>
    <p:extLst>
      <p:ext uri="{BB962C8B-B14F-4D97-AF65-F5344CB8AC3E}">
        <p14:creationId xmlns:p14="http://schemas.microsoft.com/office/powerpoint/2010/main" val="2296533772"/>
      </p:ext>
    </p:extLst>
  </p:cSld>
  <p:clrMapOvr>
    <a:masterClrMapping/>
  </p:clrMapOvr>
  <mc:AlternateContent xmlns:mc="http://schemas.openxmlformats.org/markup-compatibility/2006" xmlns:p14="http://schemas.microsoft.com/office/powerpoint/2010/main">
    <mc:Choice Requires="p14">
      <p:transition spd="slow" p14:dur="45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Flay Judges</a:t>
            </a:r>
            <a:endParaRPr lang="en-US" dirty="0"/>
          </a:p>
        </p:txBody>
      </p:sp>
      <p:sp>
        <p:nvSpPr>
          <p:cNvPr id="3" name="Content Placeholder 2"/>
          <p:cNvSpPr>
            <a:spLocks noGrp="1"/>
          </p:cNvSpPr>
          <p:nvPr>
            <p:ph idx="1"/>
          </p:nvPr>
        </p:nvSpPr>
        <p:spPr/>
        <p:txBody>
          <a:bodyPr>
            <a:normAutofit lnSpcReduction="10000"/>
          </a:bodyPr>
          <a:lstStyle/>
          <a:p>
            <a:pPr>
              <a:buFont typeface="Arial" pitchFamily="34" charset="0"/>
              <a:buChar char="•"/>
            </a:pPr>
            <a:r>
              <a:rPr lang="en-US" dirty="0" smtClean="0"/>
              <a:t>Flay judges have debate experience. They think they are great flow judges. They AREN’T.</a:t>
            </a:r>
          </a:p>
          <a:p>
            <a:pPr>
              <a:buFont typeface="Arial" pitchFamily="34" charset="0"/>
              <a:buChar char="•"/>
            </a:pPr>
            <a:r>
              <a:rPr lang="en-US" dirty="0" smtClean="0"/>
              <a:t>A flay judge might call for cards, only flow parts of your arguments, and will likely be very young.</a:t>
            </a:r>
          </a:p>
          <a:p>
            <a:pPr>
              <a:buFont typeface="Arial" pitchFamily="34" charset="0"/>
              <a:buChar char="•"/>
            </a:pPr>
            <a:r>
              <a:rPr lang="en-US" dirty="0" smtClean="0"/>
              <a:t>Be really confident, flashy, and emphatic. Persuasion and a bit of deception are critical for flay judges.</a:t>
            </a:r>
          </a:p>
          <a:p>
            <a:pPr>
              <a:buFont typeface="Arial" pitchFamily="34" charset="0"/>
              <a:buChar char="•"/>
            </a:pPr>
            <a:r>
              <a:rPr lang="en-US" dirty="0" smtClean="0"/>
              <a:t>A flay judge will be overly relaxed, very</a:t>
            </a:r>
          </a:p>
          <a:p>
            <a:pPr marL="0" indent="0">
              <a:spcBef>
                <a:spcPts val="0"/>
              </a:spcBef>
            </a:pPr>
            <a:r>
              <a:rPr lang="en-US" dirty="0"/>
              <a:t> </a:t>
            </a:r>
            <a:r>
              <a:rPr lang="en-US" dirty="0" smtClean="0"/>
              <a:t>     braggy or pretentious, like to talk a lot </a:t>
            </a:r>
          </a:p>
          <a:p>
            <a:pPr marL="0" indent="0">
              <a:spcBef>
                <a:spcPts val="0"/>
              </a:spcBef>
            </a:pPr>
            <a:r>
              <a:rPr lang="en-US" dirty="0"/>
              <a:t> </a:t>
            </a:r>
            <a:r>
              <a:rPr lang="en-US" dirty="0" smtClean="0"/>
              <a:t>     about debate. They’ll make lots of jokes</a:t>
            </a:r>
          </a:p>
          <a:p>
            <a:pPr marL="0" indent="0">
              <a:spcBef>
                <a:spcPts val="0"/>
              </a:spcBef>
            </a:pPr>
            <a:r>
              <a:rPr lang="en-US" dirty="0" smtClean="0"/>
              <a:t>      poking fun at you or the event. </a:t>
            </a:r>
          </a:p>
          <a:p>
            <a:pPr marL="0" indent="0">
              <a:spcBef>
                <a:spcPts val="0"/>
              </a:spcBef>
            </a:pPr>
            <a:r>
              <a:rPr lang="en-US" dirty="0"/>
              <a:t> </a:t>
            </a:r>
            <a:r>
              <a:rPr lang="en-US" dirty="0" smtClean="0"/>
              <a:t>     Generally college student guys who </a:t>
            </a:r>
          </a:p>
          <a:p>
            <a:pPr marL="0" indent="0">
              <a:spcBef>
                <a:spcPts val="0"/>
              </a:spcBef>
            </a:pPr>
            <a:r>
              <a:rPr lang="en-US" dirty="0"/>
              <a:t> </a:t>
            </a:r>
            <a:r>
              <a:rPr lang="en-US" dirty="0" smtClean="0"/>
              <a:t>     think they’re really cool. </a:t>
            </a:r>
          </a:p>
          <a:p>
            <a:pPr marL="0" indent="0" algn="ctr">
              <a:spcBef>
                <a:spcPts val="0"/>
              </a:spcBef>
            </a:pPr>
            <a:r>
              <a:rPr lang="en-US" sz="3000" dirty="0" smtClean="0"/>
              <a:t>UH is a big red flag</a:t>
            </a:r>
          </a:p>
        </p:txBody>
      </p:sp>
      <p:pic>
        <p:nvPicPr>
          <p:cNvPr id="5124" name="Picture 4" descr="https://fbcdn-sphotos-b-a.akamaihd.net/hphotos-ak-frc1/217899_10150890493308141_2669219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2971800"/>
            <a:ext cx="2209800" cy="29464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Callout 3"/>
          <p:cNvSpPr/>
          <p:nvPr/>
        </p:nvSpPr>
        <p:spPr>
          <a:xfrm>
            <a:off x="5127978" y="2590800"/>
            <a:ext cx="1676400" cy="874889"/>
          </a:xfrm>
          <a:prstGeom prst="wedgeEllipseCallout">
            <a:avLst>
              <a:gd name="adj1" fmla="val 61456"/>
              <a:gd name="adj2" fmla="val 9568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410200" y="2743200"/>
            <a:ext cx="1219200" cy="646331"/>
          </a:xfrm>
          <a:prstGeom prst="rect">
            <a:avLst/>
          </a:prstGeom>
          <a:noFill/>
        </p:spPr>
        <p:txBody>
          <a:bodyPr wrap="square" rtlCol="0">
            <a:spAutoFit/>
          </a:bodyPr>
          <a:lstStyle/>
          <a:p>
            <a:r>
              <a:rPr lang="en-US" dirty="0" smtClean="0"/>
              <a:t>I only flow tags!</a:t>
            </a:r>
            <a:endParaRPr lang="en-US" dirty="0"/>
          </a:p>
        </p:txBody>
      </p:sp>
    </p:spTree>
    <p:extLst>
      <p:ext uri="{BB962C8B-B14F-4D97-AF65-F5344CB8AC3E}">
        <p14:creationId xmlns:p14="http://schemas.microsoft.com/office/powerpoint/2010/main" val="11647985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Progressive Flow Judges</a:t>
            </a:r>
            <a:endParaRPr lang="en-US" dirty="0"/>
          </a:p>
        </p:txBody>
      </p:sp>
      <p:sp>
        <p:nvSpPr>
          <p:cNvPr id="3" name="Content Placeholder 2"/>
          <p:cNvSpPr>
            <a:spLocks noGrp="1"/>
          </p:cNvSpPr>
          <p:nvPr>
            <p:ph idx="1"/>
          </p:nvPr>
        </p:nvSpPr>
        <p:spPr/>
        <p:txBody>
          <a:bodyPr>
            <a:normAutofit/>
          </a:bodyPr>
          <a:lstStyle/>
          <a:p>
            <a:pPr>
              <a:buFont typeface="Arial" pitchFamily="34" charset="0"/>
              <a:buChar char="•"/>
            </a:pPr>
            <a:r>
              <a:rPr lang="en-US" dirty="0" smtClean="0"/>
              <a:t>Progressive flow judges will buy many arguments and be able to keep up with them very well. </a:t>
            </a:r>
          </a:p>
          <a:p>
            <a:pPr>
              <a:buFont typeface="Arial" pitchFamily="34" charset="0"/>
              <a:buChar char="•"/>
            </a:pPr>
            <a:r>
              <a:rPr lang="en-US" dirty="0" smtClean="0"/>
              <a:t>Often the favorite judges of high level debaters.</a:t>
            </a:r>
          </a:p>
          <a:p>
            <a:pPr>
              <a:buFont typeface="Arial" pitchFamily="34" charset="0"/>
              <a:buChar char="•"/>
            </a:pPr>
            <a:r>
              <a:rPr lang="en-US" dirty="0" smtClean="0"/>
              <a:t>Many are young people who are former debaters, but they can look like anything. Their behavior is most important. They will normally be very relaxed in the round, but not overly </a:t>
            </a:r>
          </a:p>
          <a:p>
            <a:pPr marL="0" indent="0">
              <a:spcBef>
                <a:spcPts val="0"/>
              </a:spcBef>
            </a:pPr>
            <a:r>
              <a:rPr lang="en-US" dirty="0"/>
              <a:t> </a:t>
            </a:r>
            <a:r>
              <a:rPr lang="en-US" dirty="0" smtClean="0"/>
              <a:t>     joking or pretentious.</a:t>
            </a:r>
          </a:p>
          <a:p>
            <a:pPr>
              <a:buFont typeface="Arial" pitchFamily="34" charset="0"/>
              <a:buChar char="•"/>
            </a:pPr>
            <a:r>
              <a:rPr lang="en-US" dirty="0" smtClean="0"/>
              <a:t>They will flow everything.</a:t>
            </a:r>
          </a:p>
          <a:p>
            <a:pPr>
              <a:buFont typeface="Arial" pitchFamily="34" charset="0"/>
              <a:buChar char="•"/>
            </a:pPr>
            <a:r>
              <a:rPr lang="en-US" dirty="0" smtClean="0"/>
              <a:t>A progressive judge will typically allow </a:t>
            </a:r>
          </a:p>
          <a:p>
            <a:pPr marL="0" indent="0">
              <a:spcBef>
                <a:spcPts val="0"/>
              </a:spcBef>
            </a:pPr>
            <a:r>
              <a:rPr lang="en-US" dirty="0"/>
              <a:t> </a:t>
            </a:r>
            <a:r>
              <a:rPr lang="en-US" dirty="0" smtClean="0"/>
              <a:t>     any argument, so your execution and skills are what </a:t>
            </a:r>
          </a:p>
          <a:p>
            <a:pPr marL="0" indent="0">
              <a:spcBef>
                <a:spcPts val="0"/>
              </a:spcBef>
            </a:pPr>
            <a:r>
              <a:rPr lang="en-US" dirty="0"/>
              <a:t> </a:t>
            </a:r>
            <a:r>
              <a:rPr lang="en-US" dirty="0" smtClean="0"/>
              <a:t>    will matter most.</a:t>
            </a:r>
            <a:endParaRPr lang="en-US" dirty="0"/>
          </a:p>
        </p:txBody>
      </p:sp>
      <p:grpSp>
        <p:nvGrpSpPr>
          <p:cNvPr id="6" name="Group 5"/>
          <p:cNvGrpSpPr/>
          <p:nvPr/>
        </p:nvGrpSpPr>
        <p:grpSpPr>
          <a:xfrm>
            <a:off x="5074356" y="2558730"/>
            <a:ext cx="3764844" cy="3918270"/>
            <a:chOff x="5127978" y="2590800"/>
            <a:chExt cx="3558822" cy="3576525"/>
          </a:xfrm>
        </p:grpSpPr>
        <p:pic>
          <p:nvPicPr>
            <p:cNvPr id="10242" name="Picture 2" descr="http://nsdebate.org/images/f/chris-castill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3352800"/>
              <a:ext cx="2057400" cy="2814525"/>
            </a:xfrm>
            <a:prstGeom prst="rect">
              <a:avLst/>
            </a:prstGeom>
            <a:noFill/>
            <a:extLst>
              <a:ext uri="{909E8E84-426E-40DD-AFC4-6F175D3DCCD1}">
                <a14:hiddenFill xmlns:a14="http://schemas.microsoft.com/office/drawing/2010/main">
                  <a:solidFill>
                    <a:srgbClr val="FFFFFF"/>
                  </a:solidFill>
                </a14:hiddenFill>
              </a:ext>
            </a:extLst>
          </p:spPr>
        </p:pic>
        <p:sp>
          <p:nvSpPr>
            <p:cNvPr id="5" name="Oval Callout 4"/>
            <p:cNvSpPr/>
            <p:nvPr/>
          </p:nvSpPr>
          <p:spPr>
            <a:xfrm>
              <a:off x="5127978" y="2590800"/>
              <a:ext cx="1676400" cy="874889"/>
            </a:xfrm>
            <a:prstGeom prst="wedgeEllipseCallout">
              <a:avLst>
                <a:gd name="adj1" fmla="val 61456"/>
                <a:gd name="adj2" fmla="val 9568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204178" y="2743200"/>
              <a:ext cx="1882422" cy="615553"/>
            </a:xfrm>
            <a:prstGeom prst="rect">
              <a:avLst/>
            </a:prstGeom>
            <a:noFill/>
          </p:spPr>
          <p:txBody>
            <a:bodyPr wrap="square" rtlCol="0">
              <a:spAutoFit/>
            </a:bodyPr>
            <a:lstStyle/>
            <a:p>
              <a:r>
                <a:rPr lang="en-US" sz="1700" dirty="0" smtClean="0"/>
                <a:t>As long as you can justify it…</a:t>
              </a:r>
              <a:endParaRPr lang="en-US" sz="1700" dirty="0"/>
            </a:p>
          </p:txBody>
        </p:sp>
      </p:grpSp>
      <p:pic>
        <p:nvPicPr>
          <p:cNvPr id="10244" name="Picture 4" descr="http://www.meangreenworkshops.com/images/woo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381500"/>
            <a:ext cx="167640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1855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CX judges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46949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PF </a:t>
            </a:r>
            <a:r>
              <a:rPr lang="en-US" smtClean="0"/>
              <a:t>JUdges</a:t>
            </a:r>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7128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Paradigms</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dirty="0" smtClean="0"/>
              <a:t>Paradigms are a judge’s preferences for the debate round.</a:t>
            </a:r>
          </a:p>
          <a:p>
            <a:pPr>
              <a:buFont typeface="Arial" pitchFamily="34" charset="0"/>
              <a:buChar char="•"/>
            </a:pPr>
            <a:r>
              <a:rPr lang="en-US" dirty="0" smtClean="0"/>
              <a:t>Asking about paradigms is helpful for you to formulate you strategy for the round.</a:t>
            </a:r>
          </a:p>
          <a:p>
            <a:pPr>
              <a:buFont typeface="Arial" pitchFamily="34" charset="0"/>
              <a:buChar char="•"/>
            </a:pPr>
            <a:r>
              <a:rPr lang="en-US" dirty="0" smtClean="0"/>
              <a:t>“Do you have any preferences for the debate?”</a:t>
            </a:r>
          </a:p>
          <a:p>
            <a:pPr>
              <a:buFont typeface="Arial" pitchFamily="34" charset="0"/>
              <a:buChar char="•"/>
            </a:pPr>
            <a:r>
              <a:rPr lang="en-US" dirty="0" smtClean="0"/>
              <a:t>“Do you have any specific questions?”</a:t>
            </a:r>
            <a:endParaRPr lang="en-US" dirty="0"/>
          </a:p>
        </p:txBody>
      </p:sp>
      <p:pic>
        <p:nvPicPr>
          <p:cNvPr id="11266" name="Picture 2" descr="http://2010coins.com/wp-content/uploads/2010/05/2010-Roosevelt-Di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112911"/>
            <a:ext cx="36576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6465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0" y="-228600"/>
            <a:ext cx="9220200" cy="7162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8241610"/>
      </p:ext>
    </p:extLst>
  </p:cSld>
  <p:clrMapOvr>
    <a:masterClrMapping/>
  </p:clrMapOvr>
  <mc:AlternateContent xmlns:mc="http://schemas.openxmlformats.org/markup-compatibility/2006" xmlns:p14="http://schemas.microsoft.com/office/powerpoint/2010/main">
    <mc:Choice Requires="p14">
      <p:transition spd="slow" p14:dur="200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judge adaptation?</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dirty="0" smtClean="0"/>
              <a:t>Judge adaptation is the method of changing your in-round strategy based upon who is judging your debate.</a:t>
            </a:r>
          </a:p>
          <a:p>
            <a:pPr>
              <a:buFont typeface="Arial" pitchFamily="34" charset="0"/>
              <a:buChar char="•"/>
            </a:pPr>
            <a:r>
              <a:rPr lang="en-US" dirty="0" smtClean="0"/>
              <a:t>This can range from the types of arguments you run, to the speed that you read them, to the method of your rebuttals.</a:t>
            </a:r>
          </a:p>
          <a:p>
            <a:pPr>
              <a:buFont typeface="Arial" pitchFamily="34" charset="0"/>
              <a:buChar char="•"/>
            </a:pPr>
            <a:r>
              <a:rPr lang="en-US" dirty="0" smtClean="0"/>
              <a:t>Judge adaptation can literally change everything about how you debate.</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743200"/>
            <a:ext cx="3200400" cy="210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21509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does it matter?</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dirty="0" smtClean="0"/>
              <a:t>Would your mom understand a conversation about debate?</a:t>
            </a:r>
          </a:p>
          <a:p>
            <a:pPr>
              <a:buFont typeface="Arial" pitchFamily="34" charset="0"/>
              <a:buChar char="•"/>
            </a:pPr>
            <a:r>
              <a:rPr lang="en-US" dirty="0" smtClean="0"/>
              <a:t>Many of your judges will be parents or volunteers with little to no debate experience. </a:t>
            </a:r>
            <a:endParaRPr lang="en-US" dirty="0"/>
          </a:p>
          <a:p>
            <a:pPr>
              <a:buFont typeface="Arial" pitchFamily="34" charset="0"/>
              <a:buChar char="•"/>
            </a:pPr>
            <a:r>
              <a:rPr lang="en-US" dirty="0" smtClean="0"/>
              <a:t>Some judges know debate, but are very particular about what they see in rounds.</a:t>
            </a:r>
          </a:p>
          <a:p>
            <a:pPr>
              <a:buFont typeface="Arial" pitchFamily="34" charset="0"/>
              <a:buChar char="•"/>
            </a:pPr>
            <a:r>
              <a:rPr lang="en-US" dirty="0" smtClean="0"/>
              <a:t>The Judge is God.</a:t>
            </a:r>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666999"/>
            <a:ext cx="2286000" cy="218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88138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is this useful?</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dirty="0" smtClean="0"/>
              <a:t>Judge adaptation is an important skill at any tournament. </a:t>
            </a:r>
          </a:p>
          <a:p>
            <a:pPr>
              <a:buFont typeface="Arial" pitchFamily="34" charset="0"/>
              <a:buChar char="•"/>
            </a:pPr>
            <a:r>
              <a:rPr lang="en-US" dirty="0" smtClean="0"/>
              <a:t>No two judges are the same, meaning that being able to adapt to what each judge wants is always helpful.</a:t>
            </a:r>
          </a:p>
          <a:p>
            <a:pPr>
              <a:buFont typeface="Arial" pitchFamily="34" charset="0"/>
              <a:buChar char="•"/>
            </a:pPr>
            <a:r>
              <a:rPr lang="en-US" dirty="0" smtClean="0"/>
              <a:t>Even at the highest or lowest level tournaments, you will need to adapt to judges.</a:t>
            </a:r>
          </a:p>
          <a:p>
            <a:pPr>
              <a:buFont typeface="Arial" pitchFamily="34" charset="0"/>
              <a:buChar char="•"/>
            </a:pPr>
            <a:r>
              <a:rPr lang="en-US" dirty="0" smtClean="0"/>
              <a:t>Paradigms or parents</a:t>
            </a:r>
            <a:endParaRPr lang="en-US" dirty="0"/>
          </a:p>
        </p:txBody>
      </p:sp>
      <p:pic>
        <p:nvPicPr>
          <p:cNvPr id="3074" name="Picture 2" descr="C:\Users\sjdebate\AppData\Local\Microsoft\Windows\Temporary Internet Files\Content.IE5\FLK26XMS\MC90018971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590800"/>
            <a:ext cx="2743200" cy="2152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7256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 Judges</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dirty="0" smtClean="0"/>
              <a:t>Lay judges know little to nothing about speech and debate. </a:t>
            </a:r>
          </a:p>
          <a:p>
            <a:pPr>
              <a:buFont typeface="Arial" pitchFamily="34" charset="0"/>
              <a:buChar char="•"/>
            </a:pPr>
            <a:r>
              <a:rPr lang="en-US" dirty="0" smtClean="0"/>
              <a:t>Lots of people don’t like lay judges, but they can really be lots of fun.</a:t>
            </a:r>
          </a:p>
          <a:p>
            <a:pPr>
              <a:buFont typeface="Arial" pitchFamily="34" charset="0"/>
              <a:buChar char="•"/>
            </a:pPr>
            <a:r>
              <a:rPr lang="en-US" dirty="0" smtClean="0"/>
              <a:t>You’re no longer a debater. You’re a speaker: A speaker speaking to small children.</a:t>
            </a:r>
          </a:p>
          <a:p>
            <a:pPr>
              <a:buFont typeface="Arial" pitchFamily="34" charset="0"/>
              <a:buChar char="•"/>
            </a:pPr>
            <a:endParaRPr lang="en-US" dirty="0"/>
          </a:p>
        </p:txBody>
      </p:sp>
      <p:pic>
        <p:nvPicPr>
          <p:cNvPr id="2050" name="Picture 2" descr="C:\Users\sjdebate\AppData\Local\Microsoft\Windows\Temporary Internet Files\Content.IE5\JPX0NP4H\MC90039079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2285999"/>
            <a:ext cx="1828800" cy="236357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sjdebate\AppData\Local\Microsoft\Windows\Temporary Internet Files\Content.IE5\HD3TJ0OH\MC90044146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514600"/>
            <a:ext cx="2742857" cy="27428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09828" y="2743200"/>
            <a:ext cx="1295057" cy="646331"/>
          </a:xfrm>
          <a:prstGeom prst="rect">
            <a:avLst/>
          </a:prstGeom>
          <a:noFill/>
        </p:spPr>
        <p:txBody>
          <a:bodyPr wrap="square" rtlCol="0">
            <a:spAutoFit/>
          </a:bodyPr>
          <a:lstStyle/>
          <a:p>
            <a:r>
              <a:rPr lang="en-US" dirty="0" smtClean="0"/>
              <a:t>What’s a flow?</a:t>
            </a:r>
            <a:endParaRPr lang="en-US" dirty="0"/>
          </a:p>
        </p:txBody>
      </p:sp>
    </p:spTree>
    <p:extLst>
      <p:ext uri="{BB962C8B-B14F-4D97-AF65-F5344CB8AC3E}">
        <p14:creationId xmlns:p14="http://schemas.microsoft.com/office/powerpoint/2010/main" val="22411098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Judges</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dirty="0" smtClean="0"/>
              <a:t>Flow judges know what they are doing and will judge the round almost completely based upon the arguments made.</a:t>
            </a:r>
          </a:p>
          <a:p>
            <a:pPr>
              <a:buFont typeface="Arial" pitchFamily="34" charset="0"/>
              <a:buChar char="•"/>
            </a:pPr>
            <a:r>
              <a:rPr lang="en-US" dirty="0" smtClean="0"/>
              <a:t>But that doesn’t mean every flow judge is the same.</a:t>
            </a:r>
          </a:p>
          <a:p>
            <a:pPr>
              <a:buFont typeface="Arial" pitchFamily="34" charset="0"/>
              <a:buChar char="•"/>
            </a:pPr>
            <a:r>
              <a:rPr lang="en-US" dirty="0" smtClean="0"/>
              <a:t>There are primarily two types of flow judges- Progressive flow judges and traditional flow judges.</a:t>
            </a:r>
            <a:endParaRPr lang="en-US" dirty="0"/>
          </a:p>
        </p:txBody>
      </p:sp>
      <p:pic>
        <p:nvPicPr>
          <p:cNvPr id="6146" name="Picture 2" descr="C:\Users\sjdebate\AppData\Local\Microsoft\Windows\Temporary Internet Files\Content.IE5\JPX0NP4H\MC90008228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2667000"/>
            <a:ext cx="2286000" cy="1858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4309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Judges</a:t>
            </a:r>
            <a:endParaRPr lang="en-US" dirty="0"/>
          </a:p>
        </p:txBody>
      </p:sp>
      <p:pic>
        <p:nvPicPr>
          <p:cNvPr id="7170" name="Picture 2" descr="C:\Users\sjdebate\AppData\Local\Microsoft\Windows\Temporary Internet Files\Content.IE5\FLK26XMS\MC900367582[1].wm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2893374"/>
            <a:ext cx="1828800" cy="1829714"/>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822960" y="1100628"/>
            <a:ext cx="7520940" cy="3579849"/>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buFont typeface="Arial" pitchFamily="34" charset="0"/>
              <a:buChar char="•"/>
            </a:pPr>
            <a:r>
              <a:rPr lang="en-US" dirty="0" smtClean="0"/>
              <a:t>Traditional judges care more about the value, value criterion, philosophy, and good speaking skills</a:t>
            </a:r>
          </a:p>
          <a:p>
            <a:pPr>
              <a:buFont typeface="Arial" pitchFamily="34" charset="0"/>
              <a:buChar char="•"/>
            </a:pPr>
            <a:r>
              <a:rPr lang="en-US" dirty="0" smtClean="0"/>
              <a:t>Don’t fall for the trap that they’re stupid and don’t understand debate. They just have more preferences for reasonability.</a:t>
            </a:r>
          </a:p>
          <a:p>
            <a:pPr>
              <a:buFont typeface="Arial" pitchFamily="34" charset="0"/>
              <a:buChar char="•"/>
            </a:pPr>
            <a:r>
              <a:rPr lang="en-US" dirty="0" smtClean="0"/>
              <a:t>To adapt to a traditional judge, no crazy arguments, no crazy speed, always emphasize framework, and always stay polite.</a:t>
            </a:r>
          </a:p>
          <a:p>
            <a:pPr>
              <a:buFont typeface="Arial" pitchFamily="34" charset="0"/>
              <a:buChar char="•"/>
            </a:pPr>
            <a:r>
              <a:rPr lang="en-US" dirty="0" smtClean="0"/>
              <a:t>You will still debate based on the arguments and the </a:t>
            </a:r>
          </a:p>
          <a:p>
            <a:pPr marL="0" indent="0">
              <a:spcBef>
                <a:spcPts val="0"/>
              </a:spcBef>
            </a:pPr>
            <a:r>
              <a:rPr lang="en-US" dirty="0"/>
              <a:t> </a:t>
            </a:r>
            <a:r>
              <a:rPr lang="en-US" dirty="0" smtClean="0"/>
              <a:t>     flow.</a:t>
            </a:r>
          </a:p>
        </p:txBody>
      </p:sp>
    </p:spTree>
    <p:extLst>
      <p:ext uri="{BB962C8B-B14F-4D97-AF65-F5344CB8AC3E}">
        <p14:creationId xmlns:p14="http://schemas.microsoft.com/office/powerpoint/2010/main" val="24894685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Judges</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dirty="0"/>
              <a:t>Some traditional judges aren’t even flow judges. They </a:t>
            </a:r>
            <a:r>
              <a:rPr lang="en-US" dirty="0" smtClean="0"/>
              <a:t>might </a:t>
            </a:r>
            <a:r>
              <a:rPr lang="en-US" dirty="0"/>
              <a:t>judge the round completely based on speaking</a:t>
            </a:r>
            <a:r>
              <a:rPr lang="en-US" dirty="0" smtClean="0"/>
              <a:t>.</a:t>
            </a:r>
          </a:p>
          <a:p>
            <a:pPr>
              <a:buFont typeface="Arial" pitchFamily="34" charset="0"/>
              <a:buChar char="•"/>
            </a:pPr>
            <a:r>
              <a:rPr lang="en-US" dirty="0" smtClean="0"/>
              <a:t>These are the rounds that you will abandon the flow and sound pretty like for  a lay judge.</a:t>
            </a:r>
          </a:p>
          <a:p>
            <a:pPr>
              <a:buFont typeface="Arial" pitchFamily="34" charset="0"/>
              <a:buChar char="•"/>
            </a:pPr>
            <a:r>
              <a:rPr lang="en-US" dirty="0" smtClean="0"/>
              <a:t>Traditional judges are normally older. They could </a:t>
            </a:r>
          </a:p>
          <a:p>
            <a:pPr marL="0" indent="0">
              <a:spcBef>
                <a:spcPts val="0"/>
              </a:spcBef>
            </a:pPr>
            <a:r>
              <a:rPr lang="en-US" dirty="0"/>
              <a:t> </a:t>
            </a:r>
            <a:r>
              <a:rPr lang="en-US" dirty="0" smtClean="0"/>
              <a:t>     easily be a man or woman. Coaches are often very</a:t>
            </a:r>
          </a:p>
          <a:p>
            <a:pPr marL="0" indent="0">
              <a:spcBef>
                <a:spcPts val="0"/>
              </a:spcBef>
            </a:pPr>
            <a:r>
              <a:rPr lang="en-US" dirty="0"/>
              <a:t> </a:t>
            </a:r>
            <a:r>
              <a:rPr lang="en-US" dirty="0" smtClean="0"/>
              <a:t>     traditional.</a:t>
            </a:r>
          </a:p>
          <a:p>
            <a:pPr>
              <a:buFont typeface="Arial" pitchFamily="34" charset="0"/>
              <a:buChar char="•"/>
            </a:pPr>
            <a:r>
              <a:rPr lang="en-US" dirty="0" smtClean="0"/>
              <a:t>They will generally be more proper about the event</a:t>
            </a:r>
          </a:p>
          <a:p>
            <a:pPr marL="0" indent="0">
              <a:spcBef>
                <a:spcPts val="0"/>
              </a:spcBef>
            </a:pPr>
            <a:r>
              <a:rPr lang="en-US" dirty="0"/>
              <a:t> </a:t>
            </a:r>
            <a:r>
              <a:rPr lang="en-US" dirty="0" smtClean="0"/>
              <a:t>     and may say they will allow any arguments, but </a:t>
            </a:r>
          </a:p>
          <a:p>
            <a:pPr marL="0" indent="0">
              <a:spcBef>
                <a:spcPts val="0"/>
              </a:spcBef>
            </a:pPr>
            <a:r>
              <a:rPr lang="en-US" dirty="0"/>
              <a:t> </a:t>
            </a:r>
            <a:r>
              <a:rPr lang="en-US" dirty="0" smtClean="0"/>
              <a:t>     prefer a more traditional debate.</a:t>
            </a:r>
            <a:endParaRPr lang="en-US" dirty="0"/>
          </a:p>
        </p:txBody>
      </p:sp>
      <p:pic>
        <p:nvPicPr>
          <p:cNvPr id="8196" name="Picture 4" descr="http://www.strakejesuit.org/s/103/images/legacyCMS/ftp/Auzenne%20Murv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9578" y="3886200"/>
            <a:ext cx="2194560" cy="27432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Callout 3"/>
          <p:cNvSpPr/>
          <p:nvPr/>
        </p:nvSpPr>
        <p:spPr>
          <a:xfrm>
            <a:off x="6493934" y="2286000"/>
            <a:ext cx="2362200" cy="1143000"/>
          </a:xfrm>
          <a:prstGeom prst="wedgeEllipseCallout">
            <a:avLst>
              <a:gd name="adj1" fmla="val -29435"/>
              <a:gd name="adj2" fmla="val 127686"/>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858000" y="2514600"/>
            <a:ext cx="1676400" cy="646331"/>
          </a:xfrm>
          <a:prstGeom prst="rect">
            <a:avLst/>
          </a:prstGeom>
          <a:noFill/>
        </p:spPr>
        <p:txBody>
          <a:bodyPr wrap="square" rtlCol="0">
            <a:spAutoFit/>
          </a:bodyPr>
          <a:lstStyle/>
          <a:p>
            <a:r>
              <a:rPr lang="en-US" dirty="0" smtClean="0"/>
              <a:t>I prefer a value debate!</a:t>
            </a:r>
            <a:endParaRPr lang="en-US" dirty="0"/>
          </a:p>
        </p:txBody>
      </p:sp>
    </p:spTree>
    <p:extLst>
      <p:ext uri="{BB962C8B-B14F-4D97-AF65-F5344CB8AC3E}">
        <p14:creationId xmlns:p14="http://schemas.microsoft.com/office/powerpoint/2010/main" val="10513726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Progressive Judges</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dirty="0" smtClean="0"/>
              <a:t>Progressive judges will buy many different types of arguments and styles of arguing.</a:t>
            </a:r>
          </a:p>
          <a:p>
            <a:pPr>
              <a:buFont typeface="Arial" pitchFamily="34" charset="0"/>
              <a:buChar char="•"/>
            </a:pPr>
            <a:r>
              <a:rPr lang="en-US" dirty="0" smtClean="0"/>
              <a:t>They are okay with speed, </a:t>
            </a:r>
            <a:r>
              <a:rPr lang="en-US" dirty="0" err="1" smtClean="0"/>
              <a:t>kritiks</a:t>
            </a:r>
            <a:r>
              <a:rPr lang="en-US" dirty="0" smtClean="0"/>
              <a:t>, DAs, counterplans, anything really. They can be open to any argument or style of debate.</a:t>
            </a:r>
          </a:p>
          <a:p>
            <a:pPr>
              <a:buFont typeface="Arial" pitchFamily="34" charset="0"/>
              <a:buChar char="•"/>
            </a:pPr>
            <a:r>
              <a:rPr lang="en-US" dirty="0" smtClean="0"/>
              <a:t>To adapt to a progressive judge, realize that they will vote on most arguments, so don’t underestimate anything your opponent is running, and be ready to broaden what you may be willing to run.</a:t>
            </a:r>
            <a:endParaRPr lang="en-US" dirty="0"/>
          </a:p>
        </p:txBody>
      </p:sp>
      <p:pic>
        <p:nvPicPr>
          <p:cNvPr id="9218" name="Picture 2" descr="http://img.gawkerassets.com/img/1813aqov5wc2jjpg/ku-x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276600"/>
            <a:ext cx="2819400" cy="1585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5901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234</TotalTime>
  <Words>806</Words>
  <Application>Microsoft Office PowerPoint</Application>
  <PresentationFormat>On-screen Show (4:3)</PresentationFormat>
  <Paragraphs>74</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Angles</vt:lpstr>
      <vt:lpstr>Judge Adaptation</vt:lpstr>
      <vt:lpstr>What is judge adaptation?</vt:lpstr>
      <vt:lpstr>Why does it matter?</vt:lpstr>
      <vt:lpstr>Where is this useful?</vt:lpstr>
      <vt:lpstr>Lay Judges</vt:lpstr>
      <vt:lpstr>Flow Judges</vt:lpstr>
      <vt:lpstr>Traditional Judges</vt:lpstr>
      <vt:lpstr>Traditional Judges</vt:lpstr>
      <vt:lpstr>Progressive Judges</vt:lpstr>
      <vt:lpstr>Flay Judges</vt:lpstr>
      <vt:lpstr>Progressive Flow Judges</vt:lpstr>
      <vt:lpstr>CX judges</vt:lpstr>
      <vt:lpstr>PF JUdges</vt:lpstr>
      <vt:lpstr>Paradigms</vt:lpstr>
      <vt:lpstr>PowerPoint Presentation</vt:lpstr>
    </vt:vector>
  </TitlesOfParts>
  <Company>Strake Jesuit College Preparatory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Judge Adaptation</dc:title>
  <dc:creator>tech1</dc:creator>
  <cp:lastModifiedBy>Murvin Auzenne</cp:lastModifiedBy>
  <cp:revision>12</cp:revision>
  <dcterms:created xsi:type="dcterms:W3CDTF">2013-06-26T14:00:29Z</dcterms:created>
  <dcterms:modified xsi:type="dcterms:W3CDTF">2013-06-27T15:20:38Z</dcterms:modified>
</cp:coreProperties>
</file>