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1" r:id="rId2"/>
    <p:sldId id="274" r:id="rId3"/>
    <p:sldId id="275" r:id="rId4"/>
    <p:sldId id="288" r:id="rId5"/>
    <p:sldId id="289" r:id="rId6"/>
    <p:sldId id="287" r:id="rId7"/>
    <p:sldId id="290" r:id="rId8"/>
    <p:sldId id="291" r:id="rId9"/>
    <p:sldId id="294" r:id="rId10"/>
    <p:sldId id="292" r:id="rId11"/>
    <p:sldId id="293" r:id="rId12"/>
    <p:sldId id="277" r:id="rId13"/>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08" autoAdjust="0"/>
  </p:normalViewPr>
  <p:slideViewPr>
    <p:cSldViewPr>
      <p:cViewPr varScale="1">
        <p:scale>
          <a:sx n="84" d="100"/>
          <a:sy n="84" d="100"/>
        </p:scale>
        <p:origin x="128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6" name="Date Placeholder 15"/>
          <p:cNvSpPr>
            <a:spLocks noGrp="1"/>
          </p:cNvSpPr>
          <p:nvPr>
            <p:ph type="dt" sz="half" idx="10"/>
          </p:nvPr>
        </p:nvSpPr>
        <p:spPr/>
        <p:txBody>
          <a:bodyPr/>
          <a:lstStyle/>
          <a:p>
            <a:fld id="{844772CB-E0BF-4B98-B768-8A03DE26478F}" type="datetimeFigureOut">
              <a:rPr lang="en-US" smtClean="0"/>
              <a:pPr/>
              <a:t>5/22/2023</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9AC812D7-C4F6-4B1B-86C8-12537265771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44772CB-E0BF-4B98-B768-8A03DE26478F}" type="datetimeFigureOut">
              <a:rPr lang="en-US" smtClean="0"/>
              <a:pPr/>
              <a:t>5/22/2023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812D7-C4F6-4B1B-86C8-12537265771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44772CB-E0BF-4B98-B768-8A03DE26478F}" type="datetimeFigureOut">
              <a:rPr lang="en-US" smtClean="0"/>
              <a:pPr/>
              <a:t>5/22/2023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812D7-C4F6-4B1B-86C8-12537265771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a:t>Click to edit Master title style</a:t>
            </a:r>
          </a:p>
        </p:txBody>
      </p:sp>
      <p:sp>
        <p:nvSpPr>
          <p:cNvPr id="27" name="Content Placeholder 26"/>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844772CB-E0BF-4B98-B768-8A03DE26478F}" type="datetimeFigureOut">
              <a:rPr lang="en-US" smtClean="0"/>
              <a:pPr/>
              <a:t>5/22/2023</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9AC812D7-C4F6-4B1B-86C8-12537265771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9" name="Date Placeholder 18"/>
          <p:cNvSpPr>
            <a:spLocks noGrp="1"/>
          </p:cNvSpPr>
          <p:nvPr>
            <p:ph type="dt" sz="half" idx="10"/>
          </p:nvPr>
        </p:nvSpPr>
        <p:spPr/>
        <p:txBody>
          <a:bodyPr/>
          <a:lstStyle/>
          <a:p>
            <a:fld id="{844772CB-E0BF-4B98-B768-8A03DE26478F}" type="datetimeFigureOut">
              <a:rPr lang="en-US" smtClean="0"/>
              <a:pPr/>
              <a:t>5/22/2023</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9AC812D7-C4F6-4B1B-86C8-125372657719}"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0"/>
          </p:nvPr>
        </p:nvSpPr>
        <p:spPr/>
        <p:txBody>
          <a:bodyPr/>
          <a:lstStyle/>
          <a:p>
            <a:fld id="{844772CB-E0BF-4B98-B768-8A03DE26478F}" type="datetimeFigureOut">
              <a:rPr lang="en-US" smtClean="0"/>
              <a:pPr/>
              <a:t>5/22/2023</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9AC812D7-C4F6-4B1B-86C8-12537265771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0"/>
          </p:nvPr>
        </p:nvSpPr>
        <p:spPr/>
        <p:txBody>
          <a:bodyPr/>
          <a:lstStyle/>
          <a:p>
            <a:fld id="{844772CB-E0BF-4B98-B768-8A03DE26478F}" type="datetimeFigureOut">
              <a:rPr lang="en-US" smtClean="0"/>
              <a:pPr/>
              <a:t>5/22/2023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9AC812D7-C4F6-4B1B-86C8-125372657719}"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a:t>Click to edit Master title style</a:t>
            </a:r>
          </a:p>
        </p:txBody>
      </p:sp>
      <p:sp>
        <p:nvSpPr>
          <p:cNvPr id="12" name="Date Placeholder 11"/>
          <p:cNvSpPr>
            <a:spLocks noGrp="1"/>
          </p:cNvSpPr>
          <p:nvPr>
            <p:ph type="dt" sz="half" idx="10"/>
          </p:nvPr>
        </p:nvSpPr>
        <p:spPr/>
        <p:txBody>
          <a:bodyPr/>
          <a:lstStyle/>
          <a:p>
            <a:fld id="{844772CB-E0BF-4B98-B768-8A03DE26478F}" type="datetimeFigureOut">
              <a:rPr lang="en-US" smtClean="0"/>
              <a:pPr/>
              <a:t>5/22/2023</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812D7-C4F6-4B1B-86C8-12537265771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44772CB-E0BF-4B98-B768-8A03DE26478F}" type="datetimeFigureOut">
              <a:rPr lang="en-US" smtClean="0"/>
              <a:pPr/>
              <a:t>5/22/2023</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C812D7-C4F6-4B1B-86C8-1253726577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844772CB-E0BF-4B98-B768-8A03DE26478F}" type="datetimeFigureOut">
              <a:rPr lang="en-US" smtClean="0"/>
              <a:pPr/>
              <a:t>5/22/2023</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C812D7-C4F6-4B1B-86C8-12537265771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a:t>Click icon to add picture</a:t>
            </a:r>
            <a:endParaRPr kumimoji="0" lang="en-US" dirty="0"/>
          </a:p>
        </p:txBody>
      </p:sp>
      <p:sp>
        <p:nvSpPr>
          <p:cNvPr id="7" name="Date Placeholder 6"/>
          <p:cNvSpPr>
            <a:spLocks noGrp="1"/>
          </p:cNvSpPr>
          <p:nvPr>
            <p:ph type="dt" sz="half" idx="10"/>
          </p:nvPr>
        </p:nvSpPr>
        <p:spPr/>
        <p:txBody>
          <a:bodyPr/>
          <a:lstStyle/>
          <a:p>
            <a:fld id="{844772CB-E0BF-4B98-B768-8A03DE26478F}" type="datetimeFigureOut">
              <a:rPr lang="en-US" smtClean="0"/>
              <a:pPr/>
              <a:t>5/22/2023</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9AC812D7-C4F6-4B1B-86C8-125372657719}"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844772CB-E0BF-4B98-B768-8A03DE26478F}" type="datetimeFigureOut">
              <a:rPr lang="en-US" smtClean="0"/>
              <a:pPr/>
              <a:t>5/22/2023</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9AC812D7-C4F6-4B1B-86C8-125372657719}"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a:t>Click to edit Master title style</a:t>
            </a:r>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K-12_education_in_the_United_States" TargetMode="External"/><Relationship Id="rId2" Type="http://schemas.openxmlformats.org/officeDocument/2006/relationships/hyperlink" Target="https://en.wikipedia.org/wiki/Standardized_test"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What do I do in the ______ speech?</a:t>
            </a:r>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BA83C-272F-4651-8489-6280BA93E857}"/>
              </a:ext>
            </a:extLst>
          </p:cNvPr>
          <p:cNvSpPr>
            <a:spLocks noGrp="1"/>
          </p:cNvSpPr>
          <p:nvPr>
            <p:ph type="title"/>
          </p:nvPr>
        </p:nvSpPr>
        <p:spPr/>
        <p:txBody>
          <a:bodyPr/>
          <a:lstStyle/>
          <a:p>
            <a:pPr algn="ctr"/>
            <a:r>
              <a:rPr lang="en-US" dirty="0"/>
              <a:t>Summaries</a:t>
            </a:r>
          </a:p>
        </p:txBody>
      </p:sp>
      <p:sp>
        <p:nvSpPr>
          <p:cNvPr id="3" name="Content Placeholder 2">
            <a:extLst>
              <a:ext uri="{FF2B5EF4-FFF2-40B4-BE49-F238E27FC236}">
                <a16:creationId xmlns:a16="http://schemas.microsoft.com/office/drawing/2014/main" id="{27A31A69-9670-4665-8A54-4DEDCE74806C}"/>
              </a:ext>
            </a:extLst>
          </p:cNvPr>
          <p:cNvSpPr>
            <a:spLocks noGrp="1"/>
          </p:cNvSpPr>
          <p:nvPr>
            <p:ph idx="1"/>
          </p:nvPr>
        </p:nvSpPr>
        <p:spPr/>
        <p:txBody>
          <a:bodyPr>
            <a:normAutofit fontScale="92500" lnSpcReduction="20000"/>
          </a:bodyPr>
          <a:lstStyle/>
          <a:p>
            <a:pPr marL="514350" indent="-514350">
              <a:buFont typeface="+mj-lt"/>
              <a:buAutoNum type="arabicPeriod"/>
            </a:pPr>
            <a:r>
              <a:rPr lang="en-US" dirty="0"/>
              <a:t> Quantity of debate. Which arguments   have produced the most clash and responses?</a:t>
            </a:r>
          </a:p>
          <a:p>
            <a:pPr marL="514350" indent="-514350">
              <a:buFont typeface="+mj-lt"/>
              <a:buAutoNum type="arabicPeriod"/>
            </a:pPr>
            <a:r>
              <a:rPr lang="en-US" dirty="0"/>
              <a:t> How connected is the argument is to the other issues of the round? Crystallization time is generally better spent on issues that are connected to and interact with many other issues.  </a:t>
            </a:r>
          </a:p>
          <a:p>
            <a:pPr marL="514350" indent="-514350">
              <a:buFont typeface="+mj-lt"/>
              <a:buAutoNum type="arabicPeriod"/>
            </a:pPr>
            <a:r>
              <a:rPr lang="en-US" dirty="0"/>
              <a:t> Strategy : What arguments that are  you most clearly winning or give you  the best chance to win. This makes you look sharp and in most cases lead you to engage the key issues the judge is thinking about.</a:t>
            </a:r>
          </a:p>
        </p:txBody>
      </p:sp>
    </p:spTree>
    <p:extLst>
      <p:ext uri="{BB962C8B-B14F-4D97-AF65-F5344CB8AC3E}">
        <p14:creationId xmlns:p14="http://schemas.microsoft.com/office/powerpoint/2010/main" val="961584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A09D6-F843-467D-954F-621BA025C9B5}"/>
              </a:ext>
            </a:extLst>
          </p:cNvPr>
          <p:cNvSpPr>
            <a:spLocks noGrp="1"/>
          </p:cNvSpPr>
          <p:nvPr>
            <p:ph type="title"/>
          </p:nvPr>
        </p:nvSpPr>
        <p:spPr/>
        <p:txBody>
          <a:bodyPr/>
          <a:lstStyle/>
          <a:p>
            <a:pPr algn="ctr"/>
            <a:r>
              <a:rPr lang="en-US" dirty="0"/>
              <a:t>Final Focus </a:t>
            </a:r>
          </a:p>
        </p:txBody>
      </p:sp>
      <p:sp>
        <p:nvSpPr>
          <p:cNvPr id="3" name="Content Placeholder 2">
            <a:extLst>
              <a:ext uri="{FF2B5EF4-FFF2-40B4-BE49-F238E27FC236}">
                <a16:creationId xmlns:a16="http://schemas.microsoft.com/office/drawing/2014/main" id="{E61B7F96-678C-4D79-846E-1906B7491536}"/>
              </a:ext>
            </a:extLst>
          </p:cNvPr>
          <p:cNvSpPr>
            <a:spLocks noGrp="1"/>
          </p:cNvSpPr>
          <p:nvPr>
            <p:ph idx="1"/>
          </p:nvPr>
        </p:nvSpPr>
        <p:spPr/>
        <p:txBody>
          <a:bodyPr/>
          <a:lstStyle/>
          <a:p>
            <a:r>
              <a:rPr lang="en-US" dirty="0"/>
              <a:t>You only have 2 minutes, so DON’T WASTE SUMMARIZING EVERYTHING THAT HAS HAPPENED. </a:t>
            </a:r>
          </a:p>
          <a:p>
            <a:r>
              <a:rPr lang="en-US" dirty="0"/>
              <a:t>Choose the key argument that you have won , explain why it is the most important one in the round and why it overrides anything else in the round. </a:t>
            </a:r>
          </a:p>
        </p:txBody>
      </p:sp>
    </p:spTree>
    <p:extLst>
      <p:ext uri="{BB962C8B-B14F-4D97-AF65-F5344CB8AC3E}">
        <p14:creationId xmlns:p14="http://schemas.microsoft.com/office/powerpoint/2010/main" val="4226345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53970-6065-47F1-B199-6547EF2CDBA0}"/>
              </a:ext>
            </a:extLst>
          </p:cNvPr>
          <p:cNvSpPr>
            <a:spLocks noGrp="1"/>
          </p:cNvSpPr>
          <p:nvPr>
            <p:ph type="title"/>
          </p:nvPr>
        </p:nvSpPr>
        <p:spPr/>
        <p:txBody>
          <a:bodyPr/>
          <a:lstStyle/>
          <a:p>
            <a:r>
              <a:rPr lang="en-US" dirty="0"/>
              <a:t>Times and Speeches</a:t>
            </a:r>
          </a:p>
        </p:txBody>
      </p:sp>
      <p:pic>
        <p:nvPicPr>
          <p:cNvPr id="5" name="Content Placeholder 4">
            <a:extLst>
              <a:ext uri="{FF2B5EF4-FFF2-40B4-BE49-F238E27FC236}">
                <a16:creationId xmlns:a16="http://schemas.microsoft.com/office/drawing/2014/main" id="{50139359-3161-4425-BFA5-B04D167F5CDB}"/>
              </a:ext>
            </a:extLst>
          </p:cNvPr>
          <p:cNvPicPr>
            <a:picLocks noGrp="1" noChangeAspect="1"/>
          </p:cNvPicPr>
          <p:nvPr>
            <p:ph idx="1"/>
          </p:nvPr>
        </p:nvPicPr>
        <p:blipFill>
          <a:blip r:embed="rId2"/>
          <a:stretch>
            <a:fillRect/>
          </a:stretch>
        </p:blipFill>
        <p:spPr>
          <a:xfrm>
            <a:off x="2228850" y="1843392"/>
            <a:ext cx="5143500" cy="3784261"/>
          </a:xfrm>
        </p:spPr>
      </p:pic>
    </p:spTree>
    <p:extLst>
      <p:ext uri="{BB962C8B-B14F-4D97-AF65-F5344CB8AC3E}">
        <p14:creationId xmlns:p14="http://schemas.microsoft.com/office/powerpoint/2010/main" val="1271823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PF Resolutions</a:t>
            </a:r>
          </a:p>
        </p:txBody>
      </p:sp>
      <p:sp>
        <p:nvSpPr>
          <p:cNvPr id="5" name="TextBox 4"/>
          <p:cNvSpPr txBox="1"/>
          <p:nvPr/>
        </p:nvSpPr>
        <p:spPr>
          <a:xfrm>
            <a:off x="1828800" y="4835129"/>
            <a:ext cx="4724400" cy="1015663"/>
          </a:xfrm>
          <a:prstGeom prst="rect">
            <a:avLst/>
          </a:prstGeom>
          <a:noFill/>
        </p:spPr>
        <p:txBody>
          <a:bodyPr wrap="square" rtlCol="0">
            <a:spAutoFit/>
          </a:bodyPr>
          <a:lstStyle/>
          <a:p>
            <a:r>
              <a:rPr lang="en-US" sz="2000" dirty="0">
                <a:solidFill>
                  <a:srgbClr val="202122"/>
                </a:solidFill>
                <a:latin typeface="Arial" panose="020B0604020202020204" pitchFamily="34" charset="0"/>
              </a:rPr>
              <a:t>On balance, </a:t>
            </a:r>
            <a:r>
              <a:rPr lang="en-US" sz="2000" dirty="0">
                <a:solidFill>
                  <a:srgbClr val="3366CC"/>
                </a:solidFill>
                <a:latin typeface="Arial" panose="020B0604020202020204" pitchFamily="34" charset="0"/>
                <a:hlinkClick r:id="rId2" tooltip="Standardized test"/>
              </a:rPr>
              <a:t>standardized testing</a:t>
            </a:r>
            <a:r>
              <a:rPr lang="en-US" sz="2000" dirty="0">
                <a:solidFill>
                  <a:srgbClr val="202122"/>
                </a:solidFill>
                <a:latin typeface="Arial" panose="020B0604020202020204" pitchFamily="34" charset="0"/>
              </a:rPr>
              <a:t> is beneficial to </a:t>
            </a:r>
            <a:r>
              <a:rPr lang="en-US" sz="2000" u="sng" dirty="0">
                <a:solidFill>
                  <a:srgbClr val="FAA700"/>
                </a:solidFill>
                <a:latin typeface="Arial" panose="020B0604020202020204" pitchFamily="34" charset="0"/>
                <a:hlinkClick r:id="rId3"/>
              </a:rPr>
              <a:t>K-12 education in the United States</a:t>
            </a:r>
            <a:endParaRPr lang="en-US" sz="2000" dirty="0">
              <a:solidFill>
                <a:prstClr val="black"/>
              </a:solidFill>
              <a:latin typeface="Franklin Gothic Book"/>
            </a:endParaRPr>
          </a:p>
        </p:txBody>
      </p:sp>
      <p:pic>
        <p:nvPicPr>
          <p:cNvPr id="6" name="Content Placeholder 5">
            <a:extLst>
              <a:ext uri="{FF2B5EF4-FFF2-40B4-BE49-F238E27FC236}">
                <a16:creationId xmlns:a16="http://schemas.microsoft.com/office/drawing/2014/main" id="{895FEBD8-C92D-4F97-B794-3EBD76F3269E}"/>
              </a:ext>
            </a:extLst>
          </p:cNvPr>
          <p:cNvPicPr>
            <a:picLocks noGrp="1" noChangeAspect="1"/>
          </p:cNvPicPr>
          <p:nvPr>
            <p:ph idx="1"/>
          </p:nvPr>
        </p:nvPicPr>
        <p:blipFill>
          <a:blip r:embed="rId4"/>
          <a:stretch>
            <a:fillRect/>
          </a:stretch>
        </p:blipFill>
        <p:spPr>
          <a:xfrm>
            <a:off x="2000250" y="1782346"/>
            <a:ext cx="4972050" cy="300932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The Organization of an PF Round </a:t>
            </a:r>
            <a:r>
              <a:rPr lang="en-US" dirty="0" err="1"/>
              <a:t>Constructives</a:t>
            </a:r>
            <a:endParaRPr lang="en-US" dirty="0"/>
          </a:p>
        </p:txBody>
      </p:sp>
      <p:sp>
        <p:nvSpPr>
          <p:cNvPr id="3" name="Content Placeholder 2"/>
          <p:cNvSpPr>
            <a:spLocks noGrp="1"/>
          </p:cNvSpPr>
          <p:nvPr>
            <p:ph idx="1"/>
          </p:nvPr>
        </p:nvSpPr>
        <p:spPr/>
        <p:txBody>
          <a:bodyPr>
            <a:normAutofit/>
          </a:bodyPr>
          <a:lstStyle/>
          <a:p>
            <a:r>
              <a:rPr lang="en-US" sz="2200" dirty="0"/>
              <a:t>Teams flip for who speaks first, AFF or NEG</a:t>
            </a:r>
          </a:p>
          <a:p>
            <a:r>
              <a:rPr lang="en-US" sz="2200" dirty="0"/>
              <a:t>Team 1 Constructive (delivered by 1st speaker of team): 4:00 minutes </a:t>
            </a:r>
          </a:p>
          <a:p>
            <a:pPr lvl="1"/>
            <a:r>
              <a:rPr lang="en-US" sz="2200" dirty="0"/>
              <a:t>I advise opening with an attention getter – a powerful quotation or observation ;because I believe that  “In this the richest country in the world, No one should die because they cannot afford basic healthcare. I affirm the resolution “The US Government should provide fundamental healthcare as a fully funded right for all citizens”</a:t>
            </a:r>
          </a:p>
          <a:p>
            <a:pPr lvl="1"/>
            <a:r>
              <a:rPr lang="en-US" sz="2200" dirty="0"/>
              <a:t> Proceed with the rest of your constructive.  </a:t>
            </a:r>
          </a:p>
          <a:p>
            <a:r>
              <a:rPr lang="en-US" sz="2600" dirty="0"/>
              <a:t>Team 2 will follow with their constructive. </a:t>
            </a:r>
          </a:p>
          <a:p>
            <a:endParaRPr lang="en-US" sz="3000"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19D2A-8952-4403-AEF3-A1123D44AD6F}"/>
              </a:ext>
            </a:extLst>
          </p:cNvPr>
          <p:cNvSpPr>
            <a:spLocks noGrp="1"/>
          </p:cNvSpPr>
          <p:nvPr>
            <p:ph type="title"/>
          </p:nvPr>
        </p:nvSpPr>
        <p:spPr/>
        <p:txBody>
          <a:bodyPr>
            <a:normAutofit fontScale="90000"/>
          </a:bodyPr>
          <a:lstStyle/>
          <a:p>
            <a:pPr algn="ctr"/>
            <a:r>
              <a:rPr lang="en-US" dirty="0"/>
              <a:t>The Organization of an PF Round 1</a:t>
            </a:r>
            <a:r>
              <a:rPr lang="en-US" baseline="30000" dirty="0"/>
              <a:t>st</a:t>
            </a:r>
            <a:r>
              <a:rPr lang="en-US" dirty="0"/>
              <a:t> Crossfire</a:t>
            </a:r>
          </a:p>
        </p:txBody>
      </p:sp>
      <p:sp>
        <p:nvSpPr>
          <p:cNvPr id="3" name="Content Placeholder 2">
            <a:extLst>
              <a:ext uri="{FF2B5EF4-FFF2-40B4-BE49-F238E27FC236}">
                <a16:creationId xmlns:a16="http://schemas.microsoft.com/office/drawing/2014/main" id="{49CD4492-30AB-4735-A465-32C593AB6D9E}"/>
              </a:ext>
            </a:extLst>
          </p:cNvPr>
          <p:cNvSpPr>
            <a:spLocks noGrp="1"/>
          </p:cNvSpPr>
          <p:nvPr>
            <p:ph idx="1"/>
          </p:nvPr>
        </p:nvSpPr>
        <p:spPr/>
        <p:txBody>
          <a:bodyPr>
            <a:normAutofit lnSpcReduction="10000"/>
          </a:bodyPr>
          <a:lstStyle/>
          <a:p>
            <a:r>
              <a:rPr lang="en-US" dirty="0"/>
              <a:t>First speakers question each other </a:t>
            </a:r>
          </a:p>
          <a:p>
            <a:pPr lvl="1"/>
            <a:r>
              <a:rPr lang="en-US" dirty="0"/>
              <a:t>Crossfire gives you an opportunity to expose weaknesses in your opponents’ case. Use it. No pointless questions. </a:t>
            </a:r>
          </a:p>
          <a:p>
            <a:pPr lvl="1"/>
            <a:r>
              <a:rPr lang="en-US" dirty="0"/>
              <a:t>You might want to have some questions prepared in advance which are based on your case’s strong points.  </a:t>
            </a:r>
          </a:p>
          <a:p>
            <a:pPr lvl="1"/>
            <a:r>
              <a:rPr lang="en-US" dirty="0"/>
              <a:t>See the suggestions in the what is PF PPP.</a:t>
            </a:r>
          </a:p>
          <a:p>
            <a:pPr lvl="1"/>
            <a:r>
              <a:rPr lang="en-US" dirty="0"/>
              <a:t>We will have a separative presentation on some special strategies in CF. </a:t>
            </a:r>
          </a:p>
          <a:p>
            <a:pPr lvl="1"/>
            <a:endParaRPr lang="en-US" dirty="0"/>
          </a:p>
        </p:txBody>
      </p:sp>
    </p:spTree>
    <p:extLst>
      <p:ext uri="{BB962C8B-B14F-4D97-AF65-F5344CB8AC3E}">
        <p14:creationId xmlns:p14="http://schemas.microsoft.com/office/powerpoint/2010/main" val="792583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53F66-4495-40A0-9B33-139BD4E62B14}"/>
              </a:ext>
            </a:extLst>
          </p:cNvPr>
          <p:cNvSpPr>
            <a:spLocks noGrp="1"/>
          </p:cNvSpPr>
          <p:nvPr>
            <p:ph type="title"/>
          </p:nvPr>
        </p:nvSpPr>
        <p:spPr/>
        <p:txBody>
          <a:bodyPr/>
          <a:lstStyle/>
          <a:p>
            <a:pPr algn="ctr"/>
            <a:r>
              <a:rPr lang="en-US" dirty="0"/>
              <a:t>Rebuttals – 4 steps</a:t>
            </a:r>
          </a:p>
        </p:txBody>
      </p:sp>
      <p:sp>
        <p:nvSpPr>
          <p:cNvPr id="3" name="Content Placeholder 2">
            <a:extLst>
              <a:ext uri="{FF2B5EF4-FFF2-40B4-BE49-F238E27FC236}">
                <a16:creationId xmlns:a16="http://schemas.microsoft.com/office/drawing/2014/main" id="{3069502A-A8B2-4204-AA6E-D35CC2C14503}"/>
              </a:ext>
            </a:extLst>
          </p:cNvPr>
          <p:cNvSpPr>
            <a:spLocks noGrp="1"/>
          </p:cNvSpPr>
          <p:nvPr>
            <p:ph idx="1"/>
          </p:nvPr>
        </p:nvSpPr>
        <p:spPr/>
        <p:txBody>
          <a:bodyPr>
            <a:normAutofit fontScale="77500" lnSpcReduction="20000"/>
          </a:bodyPr>
          <a:lstStyle/>
          <a:p>
            <a:pPr marL="514350" indent="-514350">
              <a:buFont typeface="+mj-lt"/>
              <a:buAutoNum type="arabicPeriod"/>
            </a:pPr>
            <a:r>
              <a:rPr lang="en-US" dirty="0"/>
              <a:t>Locate the argument you wish to answer. </a:t>
            </a:r>
          </a:p>
          <a:p>
            <a:pPr marL="914400" lvl="1" indent="-514350">
              <a:buFont typeface="+mj-lt"/>
              <a:buAutoNum type="arabicPeriod"/>
            </a:pPr>
            <a:r>
              <a:rPr lang="en-US" dirty="0"/>
              <a:t>[ </a:t>
            </a:r>
            <a:r>
              <a:rPr lang="en-US" b="1" dirty="0"/>
              <a:t>A good “flow” is key, </a:t>
            </a:r>
            <a:r>
              <a:rPr lang="en-US" dirty="0"/>
              <a:t>We will be working on flowing throughout the camp ]</a:t>
            </a:r>
          </a:p>
          <a:p>
            <a:pPr marL="514350" indent="-514350">
              <a:buFont typeface="+mj-lt"/>
              <a:buAutoNum type="arabicPeriod"/>
            </a:pPr>
            <a:r>
              <a:rPr lang="en-US" dirty="0"/>
              <a:t> Summarize the argument to which you are responding </a:t>
            </a:r>
          </a:p>
          <a:p>
            <a:pPr marL="914400" lvl="1" indent="-514350">
              <a:buFont typeface="+mj-lt"/>
              <a:buAutoNum type="arabicPeriod"/>
            </a:pPr>
            <a:r>
              <a:rPr lang="en-US" dirty="0"/>
              <a:t> The trick is to summarize it in the most you-</a:t>
            </a:r>
            <a:r>
              <a:rPr lang="en-US" dirty="0" err="1"/>
              <a:t>benefical</a:t>
            </a:r>
            <a:r>
              <a:rPr lang="en-US" dirty="0"/>
              <a:t> way possible. This means choose your works carefully and </a:t>
            </a:r>
            <a:r>
              <a:rPr lang="en-US" dirty="0" err="1"/>
              <a:t>slantedly</a:t>
            </a:r>
            <a:r>
              <a:rPr lang="en-US" dirty="0"/>
              <a:t> </a:t>
            </a:r>
          </a:p>
          <a:p>
            <a:pPr marL="514350" indent="-514350">
              <a:buFont typeface="+mj-lt"/>
              <a:buAutoNum type="arabicPeriod"/>
            </a:pPr>
            <a:r>
              <a:rPr lang="en-US" dirty="0"/>
              <a:t>Respond to the argument.[ Why is the argument not true or sufficient ? We have a separate presentation on this as well.  </a:t>
            </a:r>
          </a:p>
          <a:p>
            <a:pPr marL="514350" indent="-514350">
              <a:buFont typeface="+mj-lt"/>
              <a:buAutoNum type="arabicPeriod"/>
            </a:pPr>
            <a:r>
              <a:rPr lang="en-US" dirty="0"/>
              <a:t>Explain the impact. </a:t>
            </a:r>
          </a:p>
          <a:p>
            <a:pPr marL="914400" lvl="1" indent="-514350">
              <a:buFont typeface="+mj-lt"/>
              <a:buAutoNum type="arabicPeriod"/>
            </a:pPr>
            <a:r>
              <a:rPr lang="en-US" dirty="0"/>
              <a:t>As with any argument, tell the judge why he or she should care.</a:t>
            </a:r>
          </a:p>
        </p:txBody>
      </p:sp>
    </p:spTree>
    <p:extLst>
      <p:ext uri="{BB962C8B-B14F-4D97-AF65-F5344CB8AC3E}">
        <p14:creationId xmlns:p14="http://schemas.microsoft.com/office/powerpoint/2010/main" val="430034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E4EE7-80C8-424A-86EA-07E827336CAB}"/>
              </a:ext>
            </a:extLst>
          </p:cNvPr>
          <p:cNvSpPr>
            <a:spLocks noGrp="1"/>
          </p:cNvSpPr>
          <p:nvPr>
            <p:ph type="title"/>
          </p:nvPr>
        </p:nvSpPr>
        <p:spPr/>
        <p:txBody>
          <a:bodyPr/>
          <a:lstStyle/>
          <a:p>
            <a:r>
              <a:rPr lang="en-US" dirty="0"/>
              <a:t>Organization of a PF round - 2</a:t>
            </a:r>
          </a:p>
        </p:txBody>
      </p:sp>
      <p:sp>
        <p:nvSpPr>
          <p:cNvPr id="3" name="Content Placeholder 2">
            <a:extLst>
              <a:ext uri="{FF2B5EF4-FFF2-40B4-BE49-F238E27FC236}">
                <a16:creationId xmlns:a16="http://schemas.microsoft.com/office/drawing/2014/main" id="{4252EEC3-680E-4F57-9D3E-473BE8CBABCA}"/>
              </a:ext>
            </a:extLst>
          </p:cNvPr>
          <p:cNvSpPr>
            <a:spLocks noGrp="1"/>
          </p:cNvSpPr>
          <p:nvPr>
            <p:ph idx="1"/>
          </p:nvPr>
        </p:nvSpPr>
        <p:spPr/>
        <p:txBody>
          <a:bodyPr>
            <a:normAutofit fontScale="77500" lnSpcReduction="20000"/>
          </a:bodyPr>
          <a:lstStyle/>
          <a:p>
            <a:r>
              <a:rPr lang="en-US" sz="3200" dirty="0"/>
              <a:t>Team 1 Summary (delivered by 1st speaker of team 1 ) 2:00 minutes</a:t>
            </a:r>
          </a:p>
          <a:p>
            <a:r>
              <a:rPr lang="en-US" sz="3200" dirty="0"/>
              <a:t>Team 2 Summary (delivered by 1st speaker of team 2 to refute opponents point but mainly to protect their own): 2:00 minutes</a:t>
            </a:r>
          </a:p>
          <a:p>
            <a:r>
              <a:rPr lang="en-US" sz="3200" dirty="0"/>
              <a:t>Grand crossfire (everyone is involved asking questions to anyone): 3:00 minutes</a:t>
            </a:r>
          </a:p>
          <a:p>
            <a:r>
              <a:rPr lang="en-US" sz="3200" dirty="0"/>
              <a:t>Team 1 Final Focus (delivered by 2nd speaker of team 1 ): 2:00 minutes</a:t>
            </a:r>
          </a:p>
          <a:p>
            <a:r>
              <a:rPr lang="en-US" sz="3200" dirty="0"/>
              <a:t>Team 2 Final Focus (delivered by 2nd speaker of team 2 ): 2:00 minutes</a:t>
            </a:r>
          </a:p>
          <a:p>
            <a:r>
              <a:rPr lang="en-US" sz="3200" b="1" dirty="0"/>
              <a:t>Each team has 2 minutes of prep time to be used anytime in the round. You do not have to use this </a:t>
            </a:r>
            <a:r>
              <a:rPr lang="en-US" sz="3200" dirty="0"/>
              <a:t>all at once.</a:t>
            </a:r>
          </a:p>
          <a:p>
            <a:endParaRPr lang="en-US" dirty="0"/>
          </a:p>
        </p:txBody>
      </p:sp>
    </p:spTree>
    <p:extLst>
      <p:ext uri="{BB962C8B-B14F-4D97-AF65-F5344CB8AC3E}">
        <p14:creationId xmlns:p14="http://schemas.microsoft.com/office/powerpoint/2010/main" val="3516603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B710B-80D3-48EA-B490-E4A3AC8928A0}"/>
              </a:ext>
            </a:extLst>
          </p:cNvPr>
          <p:cNvSpPr>
            <a:spLocks noGrp="1"/>
          </p:cNvSpPr>
          <p:nvPr>
            <p:ph type="title"/>
          </p:nvPr>
        </p:nvSpPr>
        <p:spPr/>
        <p:txBody>
          <a:bodyPr/>
          <a:lstStyle/>
          <a:p>
            <a:pPr algn="ctr"/>
            <a:r>
              <a:rPr lang="en-US" dirty="0"/>
              <a:t>Crossfire 2</a:t>
            </a:r>
          </a:p>
        </p:txBody>
      </p:sp>
      <p:sp>
        <p:nvSpPr>
          <p:cNvPr id="3" name="Content Placeholder 2">
            <a:extLst>
              <a:ext uri="{FF2B5EF4-FFF2-40B4-BE49-F238E27FC236}">
                <a16:creationId xmlns:a16="http://schemas.microsoft.com/office/drawing/2014/main" id="{41680129-EB8C-44AD-87B4-53B07EDA9FA9}"/>
              </a:ext>
            </a:extLst>
          </p:cNvPr>
          <p:cNvSpPr>
            <a:spLocks noGrp="1"/>
          </p:cNvSpPr>
          <p:nvPr>
            <p:ph idx="1"/>
          </p:nvPr>
        </p:nvSpPr>
        <p:spPr/>
        <p:txBody>
          <a:bodyPr/>
          <a:lstStyle/>
          <a:p>
            <a:r>
              <a:rPr lang="en-US" dirty="0"/>
              <a:t>Same key concerns as CF #1. BUT the debate has progressed. Pay attention to the key points you may be winning, that have emerged as weaknesses in their case. Hit these hard. </a:t>
            </a:r>
          </a:p>
        </p:txBody>
      </p:sp>
    </p:spTree>
    <p:extLst>
      <p:ext uri="{BB962C8B-B14F-4D97-AF65-F5344CB8AC3E}">
        <p14:creationId xmlns:p14="http://schemas.microsoft.com/office/powerpoint/2010/main" val="3504608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465DF-E810-4462-A64B-5574CC75EAA8}"/>
              </a:ext>
            </a:extLst>
          </p:cNvPr>
          <p:cNvSpPr>
            <a:spLocks noGrp="1"/>
          </p:cNvSpPr>
          <p:nvPr>
            <p:ph type="title"/>
          </p:nvPr>
        </p:nvSpPr>
        <p:spPr/>
        <p:txBody>
          <a:bodyPr/>
          <a:lstStyle/>
          <a:p>
            <a:pPr algn="ctr"/>
            <a:r>
              <a:rPr lang="en-US" dirty="0"/>
              <a:t>Summaries</a:t>
            </a:r>
          </a:p>
        </p:txBody>
      </p:sp>
      <p:sp>
        <p:nvSpPr>
          <p:cNvPr id="3" name="Content Placeholder 2">
            <a:extLst>
              <a:ext uri="{FF2B5EF4-FFF2-40B4-BE49-F238E27FC236}">
                <a16:creationId xmlns:a16="http://schemas.microsoft.com/office/drawing/2014/main" id="{5AB3A537-87EE-4FFC-BAE1-C493567B3D1E}"/>
              </a:ext>
            </a:extLst>
          </p:cNvPr>
          <p:cNvSpPr>
            <a:spLocks noGrp="1"/>
          </p:cNvSpPr>
          <p:nvPr>
            <p:ph idx="1"/>
          </p:nvPr>
        </p:nvSpPr>
        <p:spPr/>
        <p:txBody>
          <a:bodyPr>
            <a:normAutofit/>
          </a:bodyPr>
          <a:lstStyle/>
          <a:p>
            <a:r>
              <a:rPr lang="en-US" dirty="0"/>
              <a:t>3 minutes to help the judge cut through all the confusion of a complex round.</a:t>
            </a:r>
          </a:p>
          <a:p>
            <a:r>
              <a:rPr lang="en-US" dirty="0"/>
              <a:t>Judges may be asked to consider as many as 20 or 30 distinct arguments, each with several responses or challenges attached, and all in some form of conflict with one another</a:t>
            </a:r>
          </a:p>
          <a:p>
            <a:r>
              <a:rPr lang="en-US" dirty="0"/>
              <a:t> Chose which arguments you will go for by asking yourself some questions.</a:t>
            </a:r>
          </a:p>
        </p:txBody>
      </p:sp>
    </p:spTree>
    <p:extLst>
      <p:ext uri="{BB962C8B-B14F-4D97-AF65-F5344CB8AC3E}">
        <p14:creationId xmlns:p14="http://schemas.microsoft.com/office/powerpoint/2010/main" val="795174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1328F-6FBC-4BC6-9A86-0776FDB28552}"/>
              </a:ext>
            </a:extLst>
          </p:cNvPr>
          <p:cNvSpPr>
            <a:spLocks noGrp="1"/>
          </p:cNvSpPr>
          <p:nvPr>
            <p:ph type="title"/>
          </p:nvPr>
        </p:nvSpPr>
        <p:spPr/>
        <p:txBody>
          <a:bodyPr/>
          <a:lstStyle/>
          <a:p>
            <a:pPr algn="ctr"/>
            <a:r>
              <a:rPr lang="en-US" dirty="0"/>
              <a:t>Grand crossfire</a:t>
            </a:r>
          </a:p>
        </p:txBody>
      </p:sp>
      <p:sp>
        <p:nvSpPr>
          <p:cNvPr id="3" name="Content Placeholder 2">
            <a:extLst>
              <a:ext uri="{FF2B5EF4-FFF2-40B4-BE49-F238E27FC236}">
                <a16:creationId xmlns:a16="http://schemas.microsoft.com/office/drawing/2014/main" id="{9624D038-B5AA-47FE-9E9E-2DC3A4974E0A}"/>
              </a:ext>
            </a:extLst>
          </p:cNvPr>
          <p:cNvSpPr>
            <a:spLocks noGrp="1"/>
          </p:cNvSpPr>
          <p:nvPr>
            <p:ph idx="1"/>
          </p:nvPr>
        </p:nvSpPr>
        <p:spPr/>
        <p:txBody>
          <a:bodyPr/>
          <a:lstStyle/>
          <a:p>
            <a:r>
              <a:rPr lang="en-US" dirty="0"/>
              <a:t>See the notes on Crossfire. Same tactics , except this time you should know exactly what weaknesses to go for with your questions. </a:t>
            </a:r>
          </a:p>
        </p:txBody>
      </p:sp>
    </p:spTree>
    <p:extLst>
      <p:ext uri="{BB962C8B-B14F-4D97-AF65-F5344CB8AC3E}">
        <p14:creationId xmlns:p14="http://schemas.microsoft.com/office/powerpoint/2010/main" val="190685278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364</TotalTime>
  <Words>701</Words>
  <Application>Microsoft Office PowerPoint</Application>
  <PresentationFormat>On-screen Show (4:3)</PresentationFormat>
  <Paragraphs>46</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Franklin Gothic Book</vt:lpstr>
      <vt:lpstr>Franklin Gothic Medium</vt:lpstr>
      <vt:lpstr>Wingdings 2</vt:lpstr>
      <vt:lpstr>Trek</vt:lpstr>
      <vt:lpstr>What do I do in the ______ speech?</vt:lpstr>
      <vt:lpstr>PF Resolutions</vt:lpstr>
      <vt:lpstr>The Organization of an PF Round Constructives</vt:lpstr>
      <vt:lpstr>The Organization of an PF Round 1st Crossfire</vt:lpstr>
      <vt:lpstr>Rebuttals – 4 steps</vt:lpstr>
      <vt:lpstr>Organization of a PF round - 2</vt:lpstr>
      <vt:lpstr>Crossfire 2</vt:lpstr>
      <vt:lpstr>Summaries</vt:lpstr>
      <vt:lpstr>Grand crossfire</vt:lpstr>
      <vt:lpstr>Summaries</vt:lpstr>
      <vt:lpstr>Final Focus </vt:lpstr>
      <vt:lpstr>Times and Speeches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LD Debate?</dc:title>
  <dc:creator>Murvin Auzenne</dc:creator>
  <cp:lastModifiedBy>Murvin Auzenne</cp:lastModifiedBy>
  <cp:revision>46</cp:revision>
  <cp:lastPrinted>2012-06-16T15:49:56Z</cp:lastPrinted>
  <dcterms:created xsi:type="dcterms:W3CDTF">2012-06-16T03:45:56Z</dcterms:created>
  <dcterms:modified xsi:type="dcterms:W3CDTF">2023-05-22T21:08:59Z</dcterms:modified>
</cp:coreProperties>
</file>