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96" y="12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5/17/2023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559F-7841-4716-8B80-D0F90581B207}"/>
              </a:ext>
            </a:extLst>
          </p:cNvPr>
          <p:cNvSpPr>
            <a:spLocks noGrp="1"/>
          </p:cNvSpPr>
          <p:nvPr>
            <p:ph type="ctrTitle"/>
          </p:nvPr>
        </p:nvSpPr>
        <p:spPr/>
        <p:txBody>
          <a:bodyPr/>
          <a:lstStyle/>
          <a:p>
            <a:r>
              <a:rPr lang="en-US" dirty="0"/>
              <a:t>Responding To Arguments</a:t>
            </a:r>
          </a:p>
        </p:txBody>
      </p:sp>
      <p:sp>
        <p:nvSpPr>
          <p:cNvPr id="3" name="Subtitle 2">
            <a:extLst>
              <a:ext uri="{FF2B5EF4-FFF2-40B4-BE49-F238E27FC236}">
                <a16:creationId xmlns:a16="http://schemas.microsoft.com/office/drawing/2014/main" id="{7CD877EC-76C0-4EC2-9270-6B4A5807BCA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2345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D17DD-9E9B-4312-B74D-022301924520}"/>
              </a:ext>
            </a:extLst>
          </p:cNvPr>
          <p:cNvSpPr>
            <a:spLocks noGrp="1"/>
          </p:cNvSpPr>
          <p:nvPr>
            <p:ph type="title"/>
          </p:nvPr>
        </p:nvSpPr>
        <p:spPr/>
        <p:txBody>
          <a:bodyPr>
            <a:normAutofit fontScale="90000"/>
          </a:bodyPr>
          <a:lstStyle/>
          <a:p>
            <a:r>
              <a:rPr lang="en-US" dirty="0"/>
              <a:t>What do I say in answer to their arguments?</a:t>
            </a:r>
          </a:p>
        </p:txBody>
      </p:sp>
      <p:sp>
        <p:nvSpPr>
          <p:cNvPr id="3" name="Content Placeholder 2">
            <a:extLst>
              <a:ext uri="{FF2B5EF4-FFF2-40B4-BE49-F238E27FC236}">
                <a16:creationId xmlns:a16="http://schemas.microsoft.com/office/drawing/2014/main" id="{99445283-5CBA-4703-919E-F7A478DAE5AA}"/>
              </a:ext>
            </a:extLst>
          </p:cNvPr>
          <p:cNvSpPr>
            <a:spLocks noGrp="1"/>
          </p:cNvSpPr>
          <p:nvPr>
            <p:ph idx="1"/>
          </p:nvPr>
        </p:nvSpPr>
        <p:spPr/>
        <p:txBody>
          <a:bodyPr/>
          <a:lstStyle/>
          <a:p>
            <a:pPr marL="0" indent="0" algn="ctr">
              <a:buNone/>
            </a:pPr>
            <a:r>
              <a:rPr lang="en-US" sz="3800" dirty="0"/>
              <a:t>Big Picture:</a:t>
            </a:r>
          </a:p>
          <a:p>
            <a:r>
              <a:rPr lang="en-US" dirty="0"/>
              <a:t>You will present evidence that contradicts their claims</a:t>
            </a:r>
          </a:p>
          <a:p>
            <a:r>
              <a:rPr lang="en-US" dirty="0"/>
              <a:t> You will present examples that contradict their claims</a:t>
            </a:r>
          </a:p>
          <a:p>
            <a:r>
              <a:rPr lang="en-US" dirty="0"/>
              <a:t>You will point out missing steps in their arguments/claims</a:t>
            </a:r>
          </a:p>
          <a:p>
            <a:r>
              <a:rPr lang="en-US" dirty="0"/>
              <a:t>You will argue that their claims actually support your case [turns]</a:t>
            </a:r>
          </a:p>
          <a:p>
            <a:endParaRPr lang="en-US" dirty="0"/>
          </a:p>
          <a:p>
            <a:endParaRPr lang="en-US" dirty="0"/>
          </a:p>
        </p:txBody>
      </p:sp>
    </p:spTree>
    <p:extLst>
      <p:ext uri="{BB962C8B-B14F-4D97-AF65-F5344CB8AC3E}">
        <p14:creationId xmlns:p14="http://schemas.microsoft.com/office/powerpoint/2010/main" val="533063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1795C-524E-46C2-98DD-2DD1632FB53E}"/>
              </a:ext>
            </a:extLst>
          </p:cNvPr>
          <p:cNvSpPr>
            <a:spLocks noGrp="1"/>
          </p:cNvSpPr>
          <p:nvPr>
            <p:ph type="title"/>
          </p:nvPr>
        </p:nvSpPr>
        <p:spPr/>
        <p:txBody>
          <a:bodyPr/>
          <a:lstStyle/>
          <a:p>
            <a:r>
              <a:rPr lang="en-US" dirty="0"/>
              <a:t>Missing Steps in Logic</a:t>
            </a:r>
          </a:p>
        </p:txBody>
      </p:sp>
      <p:sp>
        <p:nvSpPr>
          <p:cNvPr id="3" name="Content Placeholder 2">
            <a:extLst>
              <a:ext uri="{FF2B5EF4-FFF2-40B4-BE49-F238E27FC236}">
                <a16:creationId xmlns:a16="http://schemas.microsoft.com/office/drawing/2014/main" id="{9656AF41-0C4B-472C-9DBF-2F3634A33310}"/>
              </a:ext>
            </a:extLst>
          </p:cNvPr>
          <p:cNvSpPr>
            <a:spLocks noGrp="1"/>
          </p:cNvSpPr>
          <p:nvPr>
            <p:ph idx="1"/>
          </p:nvPr>
        </p:nvSpPr>
        <p:spPr/>
        <p:txBody>
          <a:bodyPr/>
          <a:lstStyle/>
          <a:p>
            <a:r>
              <a:rPr lang="en-US" dirty="0"/>
              <a:t>This can mean that their argument lacks a “warrant” , that is specific evidence it is true.</a:t>
            </a:r>
          </a:p>
          <a:p>
            <a:r>
              <a:rPr lang="en-US" dirty="0"/>
              <a:t>Their argument assumes something they don’t prove. </a:t>
            </a:r>
          </a:p>
          <a:p>
            <a:pPr lvl="1"/>
            <a:r>
              <a:rPr lang="en-US" dirty="0"/>
              <a:t>For example: “My opponent argues that when America signs the peace treaty, the fighting in Outer </a:t>
            </a:r>
            <a:r>
              <a:rPr lang="en-US" dirty="0" err="1"/>
              <a:t>Slobovia</a:t>
            </a:r>
            <a:r>
              <a:rPr lang="en-US" dirty="0"/>
              <a:t> will stop. This presumes that America can get the </a:t>
            </a:r>
            <a:r>
              <a:rPr lang="en-US" dirty="0" err="1"/>
              <a:t>Slobovians</a:t>
            </a:r>
            <a:r>
              <a:rPr lang="en-US" dirty="0"/>
              <a:t> to stop offensive actions. He does not prove they will.</a:t>
            </a:r>
          </a:p>
          <a:p>
            <a:endParaRPr lang="en-US" dirty="0"/>
          </a:p>
        </p:txBody>
      </p:sp>
    </p:spTree>
    <p:extLst>
      <p:ext uri="{BB962C8B-B14F-4D97-AF65-F5344CB8AC3E}">
        <p14:creationId xmlns:p14="http://schemas.microsoft.com/office/powerpoint/2010/main" val="157693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8CE32-3E99-47C6-AB2F-8B55DCAB1860}"/>
              </a:ext>
            </a:extLst>
          </p:cNvPr>
          <p:cNvSpPr>
            <a:spLocks noGrp="1"/>
          </p:cNvSpPr>
          <p:nvPr>
            <p:ph type="title"/>
          </p:nvPr>
        </p:nvSpPr>
        <p:spPr/>
        <p:txBody>
          <a:bodyPr/>
          <a:lstStyle/>
          <a:p>
            <a:r>
              <a:rPr lang="en-US" dirty="0"/>
              <a:t>Non-unique</a:t>
            </a:r>
          </a:p>
        </p:txBody>
      </p:sp>
      <p:sp>
        <p:nvSpPr>
          <p:cNvPr id="3" name="Content Placeholder 2">
            <a:extLst>
              <a:ext uri="{FF2B5EF4-FFF2-40B4-BE49-F238E27FC236}">
                <a16:creationId xmlns:a16="http://schemas.microsoft.com/office/drawing/2014/main" id="{F344EB84-AFEE-42FD-8D65-EFAD34C5206E}"/>
              </a:ext>
            </a:extLst>
          </p:cNvPr>
          <p:cNvSpPr>
            <a:spLocks noGrp="1"/>
          </p:cNvSpPr>
          <p:nvPr>
            <p:ph idx="1"/>
          </p:nvPr>
        </p:nvSpPr>
        <p:spPr/>
        <p:txBody>
          <a:bodyPr/>
          <a:lstStyle/>
          <a:p>
            <a:r>
              <a:rPr lang="en-US" dirty="0"/>
              <a:t>Their argument is non-unique. This means that the problem cited by their original argument will inevitably occur anyway even if their point is valid and therefore neither side can uniquely claim an advantage of solving this problem.</a:t>
            </a:r>
          </a:p>
        </p:txBody>
      </p:sp>
    </p:spTree>
    <p:extLst>
      <p:ext uri="{BB962C8B-B14F-4D97-AF65-F5344CB8AC3E}">
        <p14:creationId xmlns:p14="http://schemas.microsoft.com/office/powerpoint/2010/main" val="3102170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390A3-F7F3-499C-9121-C540FF3FB55B}"/>
              </a:ext>
            </a:extLst>
          </p:cNvPr>
          <p:cNvSpPr>
            <a:spLocks noGrp="1"/>
          </p:cNvSpPr>
          <p:nvPr>
            <p:ph type="title"/>
          </p:nvPr>
        </p:nvSpPr>
        <p:spPr/>
        <p:txBody>
          <a:bodyPr/>
          <a:lstStyle/>
          <a:p>
            <a:r>
              <a:rPr lang="en-US" dirty="0"/>
              <a:t>Non-Comparative</a:t>
            </a:r>
          </a:p>
        </p:txBody>
      </p:sp>
      <p:sp>
        <p:nvSpPr>
          <p:cNvPr id="3" name="Content Placeholder 2">
            <a:extLst>
              <a:ext uri="{FF2B5EF4-FFF2-40B4-BE49-F238E27FC236}">
                <a16:creationId xmlns:a16="http://schemas.microsoft.com/office/drawing/2014/main" id="{4C20CE77-DA4D-4FC7-87F7-0E3769C35E3B}"/>
              </a:ext>
            </a:extLst>
          </p:cNvPr>
          <p:cNvSpPr>
            <a:spLocks noGrp="1"/>
          </p:cNvSpPr>
          <p:nvPr>
            <p:ph idx="1"/>
          </p:nvPr>
        </p:nvSpPr>
        <p:spPr/>
        <p:txBody>
          <a:bodyPr/>
          <a:lstStyle/>
          <a:p>
            <a:r>
              <a:rPr lang="en-US" dirty="0"/>
              <a:t>This means that their argument points out some particular problem but does not explain why their side of the resolution is any better with regards to this issue than your side, meaning they have no unique advantage.</a:t>
            </a:r>
          </a:p>
        </p:txBody>
      </p:sp>
    </p:spTree>
    <p:extLst>
      <p:ext uri="{BB962C8B-B14F-4D97-AF65-F5344CB8AC3E}">
        <p14:creationId xmlns:p14="http://schemas.microsoft.com/office/powerpoint/2010/main" val="3030112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6A35-8516-4F8A-B2A1-246DE32779B1}"/>
              </a:ext>
            </a:extLst>
          </p:cNvPr>
          <p:cNvSpPr>
            <a:spLocks noGrp="1"/>
          </p:cNvSpPr>
          <p:nvPr>
            <p:ph type="title"/>
          </p:nvPr>
        </p:nvSpPr>
        <p:spPr/>
        <p:txBody>
          <a:bodyPr/>
          <a:lstStyle/>
          <a:p>
            <a:r>
              <a:rPr lang="en-US" dirty="0"/>
              <a:t>If they argue theoretical possibilities</a:t>
            </a:r>
          </a:p>
        </p:txBody>
      </p:sp>
      <p:sp>
        <p:nvSpPr>
          <p:cNvPr id="3" name="Content Placeholder 2">
            <a:extLst>
              <a:ext uri="{FF2B5EF4-FFF2-40B4-BE49-F238E27FC236}">
                <a16:creationId xmlns:a16="http://schemas.microsoft.com/office/drawing/2014/main" id="{BD082CA6-A4C2-4D61-8FE0-9FA657CDBC1D}"/>
              </a:ext>
            </a:extLst>
          </p:cNvPr>
          <p:cNvSpPr>
            <a:spLocks noGrp="1"/>
          </p:cNvSpPr>
          <p:nvPr>
            <p:ph idx="1"/>
          </p:nvPr>
        </p:nvSpPr>
        <p:spPr/>
        <p:txBody>
          <a:bodyPr/>
          <a:lstStyle/>
          <a:p>
            <a:r>
              <a:rPr lang="en-US" dirty="0"/>
              <a:t>They counter with real world examples, reasons that their theory won’t happen in the real world</a:t>
            </a:r>
          </a:p>
        </p:txBody>
      </p:sp>
    </p:spTree>
    <p:extLst>
      <p:ext uri="{BB962C8B-B14F-4D97-AF65-F5344CB8AC3E}">
        <p14:creationId xmlns:p14="http://schemas.microsoft.com/office/powerpoint/2010/main" val="268689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D04F3-2218-4543-B6BB-614129ABD986}"/>
              </a:ext>
            </a:extLst>
          </p:cNvPr>
          <p:cNvSpPr>
            <a:spLocks noGrp="1"/>
          </p:cNvSpPr>
          <p:nvPr>
            <p:ph type="title"/>
          </p:nvPr>
        </p:nvSpPr>
        <p:spPr/>
        <p:txBody>
          <a:bodyPr/>
          <a:lstStyle/>
          <a:p>
            <a:r>
              <a:rPr lang="en-US" dirty="0"/>
              <a:t>If they argue real world examples</a:t>
            </a:r>
          </a:p>
        </p:txBody>
      </p:sp>
      <p:sp>
        <p:nvSpPr>
          <p:cNvPr id="3" name="Content Placeholder 2">
            <a:extLst>
              <a:ext uri="{FF2B5EF4-FFF2-40B4-BE49-F238E27FC236}">
                <a16:creationId xmlns:a16="http://schemas.microsoft.com/office/drawing/2014/main" id="{A7F5E1B0-68A3-47A0-8538-C36D269BCE80}"/>
              </a:ext>
            </a:extLst>
          </p:cNvPr>
          <p:cNvSpPr>
            <a:spLocks noGrp="1"/>
          </p:cNvSpPr>
          <p:nvPr>
            <p:ph idx="1"/>
          </p:nvPr>
        </p:nvSpPr>
        <p:spPr/>
        <p:txBody>
          <a:bodyPr/>
          <a:lstStyle/>
          <a:p>
            <a:r>
              <a:rPr lang="en-US" dirty="0"/>
              <a:t>You explain how their examples are not relevant or can be explained by other factors they are ignoring. </a:t>
            </a:r>
          </a:p>
        </p:txBody>
      </p:sp>
    </p:spTree>
    <p:extLst>
      <p:ext uri="{BB962C8B-B14F-4D97-AF65-F5344CB8AC3E}">
        <p14:creationId xmlns:p14="http://schemas.microsoft.com/office/powerpoint/2010/main" val="42304236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48</TotalTime>
  <Words>259</Words>
  <Application>Microsoft Office PowerPoint</Application>
  <PresentationFormat>Widescreen</PresentationFormat>
  <Paragraphs>19</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Responding To Arguments</vt:lpstr>
      <vt:lpstr>What do I say in answer to their arguments?</vt:lpstr>
      <vt:lpstr>Missing Steps in Logic</vt:lpstr>
      <vt:lpstr>Non-unique</vt:lpstr>
      <vt:lpstr>Non-Comparative</vt:lpstr>
      <vt:lpstr>If they argue theoretical possibilities</vt:lpstr>
      <vt:lpstr>If they argue real world 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Responding To Arguments</dc:title>
  <dc:creator>Murvin Auzenne</dc:creator>
  <cp:lastModifiedBy>Murvin Auzenne</cp:lastModifiedBy>
  <cp:revision>6</cp:revision>
  <dcterms:created xsi:type="dcterms:W3CDTF">2023-05-17T17:26:40Z</dcterms:created>
  <dcterms:modified xsi:type="dcterms:W3CDTF">2023-05-17T20:23:26Z</dcterms:modified>
</cp:coreProperties>
</file>