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5"/>
  </p:sldMasterIdLst>
  <p:sldIdLst>
    <p:sldId id="269" r:id="rId6"/>
    <p:sldId id="256" r:id="rId7"/>
    <p:sldId id="257" r:id="rId8"/>
    <p:sldId id="259" r:id="rId9"/>
    <p:sldId id="258" r:id="rId10"/>
    <p:sldId id="261" r:id="rId11"/>
    <p:sldId id="260" r:id="rId12"/>
    <p:sldId id="262" r:id="rId13"/>
    <p:sldId id="264" r:id="rId14"/>
    <p:sldId id="263" r:id="rId15"/>
    <p:sldId id="265" r:id="rId16"/>
    <p:sldId id="266" r:id="rId17"/>
    <p:sldId id="267" r:id="rId18"/>
    <p:sldId id="270" r:id="rId19"/>
    <p:sldId id="268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/>
  <p:notesSz cx="6858000" cy="9144000"/>
  <p:defaultTextStyle/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465481204" val="75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slideViewPr>
    <p:cSldViewPr snapToObjects="1">
      <p:cViewPr varScale="1">
        <p:scale>
          <a:sx n="81" d="100"/>
          <a:sy n="81" d="100"/>
        </p:scale>
        <p:origin x="280" y="280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sorterViewPr>
    <p:cViewPr>
      <p:scale>
        <a:sx n="24" d="100"/>
        <a:sy n="24" d="100"/>
      </p:scale>
      <p:origin x="0" y="0"/>
    </p:cViewPr>
  </p:sorterViewPr>
  <p:notesViewPr>
    <p:cSldViewPr snapToObjects="1">
      <p:cViewPr>
        <p:scale>
          <a:sx n="81" d="100"/>
          <a:sy n="81" d="100"/>
        </p:scale>
        <p:origin x="280" y="280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r="http://schemas.openxmlformats.org/officeDocument/2006/relationships" xmlns:a="http://schemas.openxmlformats.org/drawing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rirq4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q3XF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381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762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143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524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EB05F4F-01F3-E5A9-BD08-F7FC11464BA2}" type="slidenum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Rg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6" name="DateTime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AndObj" preserve="1">
  <p:cSld name="Title and two columns, left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9In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QkAABobAACwFgAAEAAAAA=="/>
              </a:ext>
            </a:extLst>
          </p:cNvSpPr>
          <p:nvPr>
            <p:ph type="obj" sz="quarter" idx="1"/>
          </p:nvPr>
        </p:nvSpPr>
        <p:spPr>
          <a:xfrm>
            <a:off x="430530" y="1577975"/>
            <a:ext cx="3975100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o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ihgAABobAACFJQAAEAAAAA=="/>
              </a:ext>
            </a:extLst>
          </p:cNvSpPr>
          <p:nvPr>
            <p:ph type="obj" sz="quarter" idx="2"/>
          </p:nvPr>
        </p:nvSpPr>
        <p:spPr>
          <a:xfrm>
            <a:off x="430530" y="3989070"/>
            <a:ext cx="3975100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g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0HAAAtQkAAGk1AACFJQAAEAAAAA=="/>
              </a:ext>
            </a:extLst>
          </p:cNvSpPr>
          <p:nvPr>
            <p:ph type="obj" sz="half" idx="3"/>
          </p:nvPr>
        </p:nvSpPr>
        <p:spPr>
          <a:xfrm>
            <a:off x="4706620" y="1577975"/>
            <a:ext cx="397573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EB05179-37F3-E5A7-BD08-C1F21F464B94}" type="slidenum">
              <a:t/>
            </a:fld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r="http://schemas.openxmlformats.org/officeDocument/2006/relationships" xmlns:a="http://schemas.openxmlformats.org/drawingml/2006/main" type="twoTxTwoObj" preserve="1">
  <p:cSld name="Title and two rows, bottom row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QkAAGk1AACwFgAAEAAAAA=="/>
              </a:ext>
            </a:extLst>
          </p:cNvSpPr>
          <p:nvPr>
            <p:ph type="obj" sz="half" idx="1"/>
          </p:nvPr>
        </p:nvSpPr>
        <p:spPr>
          <a:xfrm>
            <a:off x="430530" y="1577975"/>
            <a:ext cx="825182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ihgAABobAACFJQAAEAAAAA=="/>
              </a:ext>
            </a:extLst>
          </p:cNvSpPr>
          <p:nvPr>
            <p:ph type="obj" sz="quarter" idx="2"/>
          </p:nvPr>
        </p:nvSpPr>
        <p:spPr>
          <a:xfrm>
            <a:off x="430530" y="3989070"/>
            <a:ext cx="3975100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R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0HAAAihgAAGk1AACFJQAAEAAAAA=="/>
              </a:ext>
            </a:extLst>
          </p:cNvSpPr>
          <p:nvPr>
            <p:ph type="obj" sz="quarter" idx="3"/>
          </p:nvPr>
        </p:nvSpPr>
        <p:spPr>
          <a:xfrm>
            <a:off x="4706620" y="3989070"/>
            <a:ext cx="397573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EB04E7C-32F3-E5B8-BD08-C4ED00464B91}" type="slidenum">
              <a:t/>
            </a:fld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CdAI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AAd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Ovr>
    <a:masterClrMapping/>
  </p:clrMapOvr>
</p:sldLayout>
</file>

<file path=ppt/slideLayouts/slideLayout12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OverTx" preserve="1">
  <p:cSld name="Title and two rows, top row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QkAABobAACwFgAAEAAAAA=="/>
              </a:ext>
            </a:extLst>
          </p:cNvSpPr>
          <p:nvPr>
            <p:ph type="obj" sz="quarter" idx="1"/>
          </p:nvPr>
        </p:nvSpPr>
        <p:spPr>
          <a:xfrm>
            <a:off x="430530" y="1577975"/>
            <a:ext cx="3975100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0HAAAtQkAAGk1AACwFgAAEAAAAA=="/>
              </a:ext>
            </a:extLst>
          </p:cNvSpPr>
          <p:nvPr>
            <p:ph type="obj" sz="quarter" idx="2"/>
          </p:nvPr>
        </p:nvSpPr>
        <p:spPr>
          <a:xfrm>
            <a:off x="4706620" y="1577975"/>
            <a:ext cx="397573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ihgAAGk1AACFJQAAEAAAAA=="/>
              </a:ext>
            </a:extLst>
          </p:cNvSpPr>
          <p:nvPr>
            <p:ph type="obj" sz="half" idx="3"/>
          </p:nvPr>
        </p:nvSpPr>
        <p:spPr>
          <a:xfrm>
            <a:off x="430530" y="3989070"/>
            <a:ext cx="825182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P4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EB03E5F-11F3-E5C8-BD08-E79D70464BB2}" type="slidenum">
              <a:t/>
            </a:fld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r="http://schemas.openxmlformats.org/officeDocument/2006/relationships" xmlns:a="http://schemas.openxmlformats.org/drawing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QkAAGk1AACFJQAAEAAAAA=="/>
              </a:ext>
            </a:extLst>
          </p:cNvSpPr>
          <p:nvPr>
            <p:ph type="obj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EB04349-07F3-E5B5-BD08-F1E00D464BA4}" type="slidenum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6" name="DateTime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oAU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AAd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QkAABobAACFJQAAEAAAAA=="/>
              </a:ext>
            </a:extLst>
          </p:cNvSpPr>
          <p:nvPr>
            <p:ph type="obj" sz="half" idx="1"/>
          </p:nvPr>
        </p:nvSpPr>
        <p:spPr>
          <a:xfrm>
            <a:off x="430530" y="1577975"/>
            <a:ext cx="3975100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U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0HAAAtQkAAGk1AACFJQAAEAAAAA=="/>
              </a:ext>
            </a:extLst>
          </p:cNvSpPr>
          <p:nvPr>
            <p:ph type="obj" sz="half" idx="2"/>
          </p:nvPr>
        </p:nvSpPr>
        <p:spPr>
          <a:xfrm>
            <a:off x="4706620" y="1577975"/>
            <a:ext cx="397573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EB04B0A-44F3-E5BD-BD08-B2E805464BE7}" type="slidenum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r="http://schemas.openxmlformats.org/officeDocument/2006/relationships" xmlns:a="http://schemas.openxmlformats.org/drawing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0ic2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M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EB07336-78F3-E585-BD08-8ED03D464BDB}" type="slidenum">
              <a:t/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r="http://schemas.openxmlformats.org/officeDocument/2006/relationships" xmlns:a="http://schemas.openxmlformats.org/drawing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Numb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o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EB020A9-E7F3-E5D6-BD08-11836E464B44}" type="slidenum">
              <a:t/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9In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r="http://schemas.openxmlformats.org/officeDocument/2006/relationships" xmlns:a="http://schemas.openxmlformats.org/drawingml/2006/main" type="objOnly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QEAAGk1AACFJQAAEAAAAA=="/>
              </a:ext>
            </a:extLst>
          </p:cNvSpPr>
          <p:nvPr>
            <p:ph type="obj"/>
          </p:nvPr>
        </p:nvSpPr>
        <p:spPr>
          <a:xfrm>
            <a:off x="430530" y="287655"/>
            <a:ext cx="8251825" cy="58115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EB05949-07F3-E5AF-BD08-F1FA17464BA4}" type="slidenum">
              <a:t/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r="http://schemas.openxmlformats.org/officeDocument/2006/relationships" xmlns:a="http://schemas.openxmlformats.org/drawingml/2006/main" type="objOverTx" preserve="1">
  <p:cSld name="Title and 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YAZ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QkAAGk1AACwFgAAEAAAAA=="/>
              </a:ext>
            </a:extLst>
          </p:cNvSpPr>
          <p:nvPr>
            <p:ph type="obj" sz="half" idx="1"/>
          </p:nvPr>
        </p:nvSpPr>
        <p:spPr>
          <a:xfrm>
            <a:off x="430530" y="1577975"/>
            <a:ext cx="825182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ihgAAGk1AACFJQAAEAAAAA=="/>
              </a:ext>
            </a:extLst>
          </p:cNvSpPr>
          <p:nvPr>
            <p:ph type="obj" sz="half" idx="2"/>
          </p:nvPr>
        </p:nvSpPr>
        <p:spPr>
          <a:xfrm>
            <a:off x="430530" y="3989070"/>
            <a:ext cx="825182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EB00BBA-F4F3-E5FD-BD08-02A845464B57}" type="slidenum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W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r="http://schemas.openxmlformats.org/officeDocument/2006/relationships" xmlns:a="http://schemas.openxmlformats.org/drawingml/2006/main" type="fourObj" preserve="1">
  <p:cSld name="Title and four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QkAABobAACwFgAAEAAAAA=="/>
              </a:ext>
            </a:extLst>
          </p:cNvSpPr>
          <p:nvPr>
            <p:ph type="obj" sz="quarter" idx="1"/>
          </p:nvPr>
        </p:nvSpPr>
        <p:spPr>
          <a:xfrm>
            <a:off x="430530" y="1577975"/>
            <a:ext cx="3975100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T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0HAAAtQkAAGk1AACwFgAAEAAAAA=="/>
              </a:ext>
            </a:extLst>
          </p:cNvSpPr>
          <p:nvPr>
            <p:ph type="obj" sz="quarter" idx="2"/>
          </p:nvPr>
        </p:nvSpPr>
        <p:spPr>
          <a:xfrm>
            <a:off x="4706620" y="1577975"/>
            <a:ext cx="397573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Object4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o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ihgAABobAACFJQAAEAAAAA=="/>
              </a:ext>
            </a:extLst>
          </p:cNvSpPr>
          <p:nvPr>
            <p:ph type="obj" sz="quarter" idx="3"/>
          </p:nvPr>
        </p:nvSpPr>
        <p:spPr>
          <a:xfrm>
            <a:off x="430530" y="3989070"/>
            <a:ext cx="3975100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Object3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0HAAAihgAAGk1AACFJQAAEAAAAA=="/>
              </a:ext>
            </a:extLst>
          </p:cNvSpPr>
          <p:nvPr>
            <p:ph type="obj" sz="quarter" idx="4"/>
          </p:nvPr>
        </p:nvSpPr>
        <p:spPr>
          <a:xfrm>
            <a:off x="4706620" y="3989070"/>
            <a:ext cx="397573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T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EB06457-19F3-E592-BD08-EFC72A464BBA}" type="slidenum">
              <a:t/>
            </a:fld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9" name="DateTime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PQS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r="http://schemas.openxmlformats.org/officeDocument/2006/relationships" xmlns:a="http://schemas.openxmlformats.org/drawingml/2006/main" type="objAndTwoObj" preserve="1">
  <p:cSld name="Title and two columns, right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QkAABobAACFJQAAEAAAAA=="/>
              </a:ext>
            </a:extLst>
          </p:cNvSpPr>
          <p:nvPr>
            <p:ph type="obj" sz="half" idx="1"/>
          </p:nvPr>
        </p:nvSpPr>
        <p:spPr>
          <a:xfrm>
            <a:off x="430530" y="1577975"/>
            <a:ext cx="3975100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U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0HAAAtQkAAGk1AACwFgAAEAAAAA=="/>
              </a:ext>
            </a:extLst>
          </p:cNvSpPr>
          <p:nvPr>
            <p:ph type="obj" sz="quarter" idx="2"/>
          </p:nvPr>
        </p:nvSpPr>
        <p:spPr>
          <a:xfrm>
            <a:off x="4706620" y="1577975"/>
            <a:ext cx="397573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0HAAAihgAAGk1AACFJQAAEAAAAA=="/>
              </a:ext>
            </a:extLst>
          </p:cNvSpPr>
          <p:nvPr>
            <p:ph type="obj" sz="quarter" idx="3"/>
          </p:nvPr>
        </p:nvSpPr>
        <p:spPr>
          <a:xfrm>
            <a:off x="4706620" y="3989070"/>
            <a:ext cx="397573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EB01486-C8F3-E5E2-BD08-3EB75A464B6B}" type="slidenum">
              <a:t/>
            </a:fld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pn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r="http://schemas.openxmlformats.org/officeDocument/2006/relationships" xmlns:a="http://schemas.openxmlformats.org/drawingml/2006/main">
  <p:cSld name="Blue dots">
    <p:bg>
      <p:bgPr>
        <a:blipFill>
          <a:blip xmlns:r="http://schemas.openxmlformats.org/officeDocument/2006/relationships" r:embed="rId1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EB075B2-FCF3-E583-BD08-0AD63B464B5F}" type="slidenum">
              <a:t/>
            </a:fld>
          </a:p>
        </p:txBody>
      </p:sp>
      <p:sp>
        <p:nvSpPr>
          <p:cNvPr id="5" name="TitlePlacehold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QEAAGk1AADUCAAAEAAAAA=="/>
              </a:ext>
            </a:extLst>
          </p:cNvSpPr>
          <p:nvPr>
            <p:ph type="title" idx="3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lvl5pPr>
          </a:lstStyle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Click to edit Master title style</a:t>
            </a:r>
          </a:p>
        </p:txBody>
      </p:sp>
      <p:sp>
        <p:nvSpPr>
          <p:cNvPr id="6" name="TextPlacehold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QkAAGk1AACFJQAAEAAAAA=="/>
              </a:ext>
            </a:extLst>
          </p:cNvSpPr>
          <p:nvPr>
            <p:ph type="body" idx="4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Click to edit Master text styles</a:t>
            </a:r>
          </a:p>
          <a:p>
            <a:pPr lvl="1"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Second level</a:t>
            </a:r>
          </a:p>
          <a:p>
            <a:pPr lvl="2" marL="952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Third level</a:t>
            </a:r>
          </a:p>
          <a:p>
            <a:pPr lvl="3" marL="1333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Fourth level</a:t>
            </a:r>
          </a:p>
          <a:p>
            <a:pPr lvl="4" marL="1714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381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pitchFamily="0" charset="0"/>
          <a:cs typeface="Times New Roman" pitchFamily="1" charset="0"/>
        </a:defRPr>
      </a:lvl2pPr>
      <a:lvl3pPr marL="762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pitchFamily="0" charset="0"/>
          <a:cs typeface="Times New Roman" pitchFamily="1" charset="0"/>
        </a:defRPr>
      </a:lvl3pPr>
      <a:lvl4pPr marL="1143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pitchFamily="0" charset="0"/>
          <a:cs typeface="Times New Roman" pitchFamily="1" charset="0"/>
        </a:defRPr>
      </a:lvl4pPr>
      <a:lvl5pPr marL="1524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pitchFamily="0" charset="0"/>
          <a:cs typeface="Times New Roman" pitchFamily="1" charset="0"/>
        </a:defRPr>
      </a:lvl5pPr>
    </p:titleStyle>
    <p:bodyStyle>
      <a:lvl1pPr marL="2857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619125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5250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3350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71450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6u+Ks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CFJQAAEAAAAA=="/>
              </a:ext>
            </a:extLst>
          </p:cNvSpPr>
          <p:nvPr>
            <p:ph type="obj"/>
          </p:nvPr>
        </p:nvSpPr>
        <p:spPr>
          <a:xfrm>
            <a:off x="430530" y="287655"/>
            <a:ext cx="8251825" cy="58115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pic>
        <p:nvPicPr>
          <p:cNvPr id="3" name="Picture1"/>
          <p:cNvPicPr>
            <a:picLocks noChangeAspect="1"/>
            <a:extLst>
              <a:ext uri="smNativeData">
                <pr:smNativeData xmlns:pr="smNativeData" val="SMDATA_14_9HdZVx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/DgEADAAAABAAAAAAAAAAAAAAAAAAAAAAAAAAHgAAAGgAAAAAAAAAAAAAAAAAAAAAAAAAAAAAABAnAAAQJwAAAAAAAAAAAAAAAAAAAAAAAAAAAAAAAAAAAAAAAAAAAAAUAAAAAAAAAMDA/wAAAAAAZAAAADIAAAAAAAAAZAAAAAAAAAB/f38ACgAAAB8AAABUAAAAu+DjBf///wEAAAAAAAAAAAAAAAAAAAAAAAAAAAAAAAAAAAAAAAAAACFmpQJ/f38AgICAA8zMzADAwP8Af39/AAAAAAAAAAAAAAAAAP///wAAAAAAIQAAABgAAAAUAAAANxEAAMUBAADRKgAAXyY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798445" y="287655"/>
            <a:ext cx="4161790" cy="59499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A Practical Experiment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AAAAAA=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In about 10 minutes, I will pick , at random 4 people to “persuade” on one of these topics, their choice. They will have 5 minutes. You may work in teams of 2 to prepare</a:t>
            </a:r>
          </a:p>
          <a:p>
            <a:pPr lvl="1"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6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Donald Trump will make a great president</a:t>
            </a:r>
          </a:p>
          <a:p>
            <a:pPr lvl="1"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6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Mom, you should let me use the car Saturday for my big date</a:t>
            </a:r>
          </a:p>
          <a:p>
            <a:pPr lvl="1"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6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Students who learn how to debate are the coolest kids!</a:t>
            </a:r>
          </a:p>
          <a:p>
            <a:pPr lvl="1"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6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Only the strong survive - we shouldn’t try and help the weak.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ZiYAAKgRAAB/KQAAEAAAAA=="/>
              </a:ext>
            </a:extLst>
          </p:cNvSpPr>
          <p:nvPr>
            <p:ph type="dt" sz="quarter" idx="4294967295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+FAAAZiYAAMEjAAB/KQAAEAAAAA=="/>
              </a:ext>
            </a:extLst>
          </p:cNvSpPr>
          <p:nvPr>
            <p:ph type="ftr" sz="quarter" idx="4294967295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Break into small groups of 8 or so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In your small group discuss your answers to the questions I posed.</a:t>
            </a:r>
          </a:p>
          <a:p>
            <a:pPr lvl="1"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Have someone take notes on what is said. </a:t>
            </a:r>
          </a:p>
          <a:p>
            <a:pPr lvl="1"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Is their a consensus on the strongest and weakest tactics? </a:t>
            </a:r>
          </a:p>
          <a:p>
            <a:pPr lvl="1"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What percentage of those present had their views changed? Why this outcome?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ZiYAAKgRAAB/KQAAEAAAAA=="/>
              </a:ext>
            </a:extLst>
          </p:cNvSpPr>
          <p:nvPr>
            <p:ph type="dt" sz="quarter" idx="4294967295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+FAAAZiYAAMEjAAB/KQAAEAAAAA=="/>
              </a:ext>
            </a:extLst>
          </p:cNvSpPr>
          <p:nvPr>
            <p:ph type="ftr" sz="quarter" idx="4294967295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CFJQAAEAAAAA=="/>
              </a:ext>
            </a:extLst>
          </p:cNvSpPr>
          <p:nvPr>
            <p:ph type="body"/>
          </p:nvPr>
        </p:nvSpPr>
        <p:spPr>
          <a:xfrm>
            <a:off x="430530" y="287655"/>
            <a:ext cx="8251825" cy="58115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sz="8000"/>
              <a:t>Part 2: What the Experts Say About Persuasion</a:t>
            </a:r>
            <a:r>
              <a:t> 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ZiYAAKgRAAB/KQAAEAAAAA=="/>
              </a:ext>
            </a:extLst>
          </p:cNvSpPr>
          <p:nvPr>
            <p:ph type="dt" sz="quarter" idx="4294967295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+FAAAZiYAAMEjAAB/KQAAEAAAAA=="/>
              </a:ext>
            </a:extLst>
          </p:cNvSpPr>
          <p:nvPr>
            <p:ph type="ftr" sz="quarter" idx="4294967295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The Big Three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MdIu4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Ethos</a:t>
            </a:r>
          </a:p>
          <a:p>
            <a:pPr lvl="1"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Make them like you/ or at least find you likable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Pathos</a:t>
            </a:r>
          </a:p>
          <a:p>
            <a:pPr lvl="1"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Make them feel with you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Logos</a:t>
            </a:r>
          </a:p>
          <a:p>
            <a:pPr lvl="1"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Make them see reason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Which of these do you think is the most important/comes first?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ZiYAAKgRAAB/KQAAEAAAAA=="/>
              </a:ext>
            </a:extLst>
          </p:cNvSpPr>
          <p:nvPr>
            <p:ph type="dt" sz="quarter" idx="4294967295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jnOS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+FAAAZiYAAMEjAAB/KQAAEAAAAA=="/>
              </a:ext>
            </a:extLst>
          </p:cNvSpPr>
          <p:nvPr>
            <p:ph type="ftr" sz="quarter" idx="4294967295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6uKs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A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r>
              <a:t>An Example</a:t>
            </a:r>
          </a:p>
        </p:txBody>
      </p:sp>
      <p:sp>
        <p:nvSpPr>
          <p:cNvPr id="3" name="Textbox1"/>
          <p:cNvSpPr txBox="1">
            <a:extLst>
              <a:ext uri="smNativeData">
                <pr:smNativeData xmlns:pr="smNativeData" val="SMDATA_12_9HdZ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KtYq0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BBAgAAXBAAABI2AADsGQAAAAAAAA=="/>
              </a:ext>
            </a:extLst>
          </p:cNvSpPr>
          <p:nvPr/>
        </p:nvSpPr>
        <p:spPr>
          <a:xfrm>
            <a:off x="366395" y="2659380"/>
            <a:ext cx="8423275" cy="15544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>
            <a:lvl1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r>
              <a:t>https://www.amazon.com/Verdict-Paul-Newman/dp/B000SW4DOO/ref=sr_1_1?s=instant-video&amp;ie=UTF8&amp;qid=1465478164&amp;sr=1-1&amp;keywords=the+verdict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rdJQk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Ethos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AAAAAA=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Know topic , be able to talk about it smoothly and smartly.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Project confidence - fake it till you make it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en-us"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+FAAAZiYAAMEjAAB/KQAAEAAAAA=="/>
              </a:ext>
            </a:extLst>
          </p:cNvSpPr>
          <p:nvPr>
            <p:ph type="ftr" sz="quarter" idx="4294967295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ZiYAAKgRAAB/KQAAEAAAAA=="/>
              </a:ext>
            </a:extLst>
          </p:cNvSpPr>
          <p:nvPr>
            <p:ph type="dt" sz="quarter" idx="4294967295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1RGK0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A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r>
              <a:t>Pathos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AAAAAA=="/>
              </a:ext>
            </a:extLst>
          </p:cNvSpPr>
          <p:nvPr>
            <p:ph type="obj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r>
              <a:t>When used well, pathos moves the audience to feel the same things as the speaker</a:t>
            </a:r>
          </a:p>
          <a:p>
            <a:pPr lvl="1">
              <a:defRPr/>
            </a:pPr>
            <a:r>
              <a:t>anger , fear, outrage, pity, </a:t>
            </a:r>
          </a:p>
          <a:p>
            <a:pPr lvl="1">
              <a:defRPr/>
            </a:pPr>
            <a:r>
              <a:t>builds a bond with the listener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A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r>
              <a:t>Logos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AAAAAA=="/>
              </a:ext>
            </a:extLst>
          </p:cNvSpPr>
          <p:nvPr>
            <p:ph type="obj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r>
              <a:t>Logic, reason, evidence, data </a:t>
            </a:r>
          </a:p>
          <a:p>
            <a:pPr>
              <a:defRPr/>
            </a:pPr>
            <a:r>
              <a:t>Two general kinds:</a:t>
            </a:r>
          </a:p>
          <a:p>
            <a:pPr marL="619125">
              <a:buChar char="–"/>
              <a:defRPr sz="2800"/>
            </a:pPr>
            <a:r>
              <a:t>Deductive arguments </a:t>
            </a:r>
          </a:p>
          <a:p>
            <a:pPr marL="619125">
              <a:buChar char="–"/>
              <a:defRPr sz="2800"/>
            </a:pPr>
            <a:r>
              <a:t>Inductive</a:t>
            </a:r>
          </a:p>
          <a:p>
            <a:pPr marL="619125">
              <a:buChar char="–"/>
              <a:defRPr sz="2800"/>
            </a:pPr>
          </a:p>
          <a:p>
            <a:pPr lvl="1">
              <a:defRPr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A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r>
              <a:t>Deduction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AAAAAA=="/>
              </a:ext>
            </a:extLst>
          </p:cNvSpPr>
          <p:nvPr>
            <p:ph type="obj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r>
              <a:t>Deductive arguments are based on premises, if these premises are true then the conclusion must be true. For example:</a:t>
            </a:r>
          </a:p>
          <a:p>
            <a:pPr lvl="1">
              <a:defRPr/>
            </a:pPr>
            <a:r>
              <a:t>	* All humans die (premise)</a:t>
            </a:r>
          </a:p>
          <a:p>
            <a:pPr lvl="1">
              <a:defRPr/>
            </a:pPr>
            <a:r>
              <a:t>	* Kevin is a human (premise)</a:t>
            </a:r>
          </a:p>
          <a:p>
            <a:pPr lvl="1">
              <a:defRPr/>
            </a:pPr>
            <a:r>
              <a:t>	* Kevin will die (conclusion)</a:t>
            </a:r>
          </a:p>
          <a:p>
            <a:pPr>
              <a:defRPr/>
            </a:pPr>
          </a:p>
          <a:p>
            <a:pPr>
              <a:defRPr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A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r>
              <a:t>Induction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AAAAAA=="/>
              </a:ext>
            </a:extLst>
          </p:cNvSpPr>
          <p:nvPr>
            <p:ph type="obj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r>
              <a:t>Inductive reasoning is less certain. It works from specific to general and its outcome is probable:</a:t>
            </a:r>
          </a:p>
          <a:p>
            <a:pPr lvl="1">
              <a:defRPr/>
            </a:pPr>
            <a:r>
              <a:t>	* Kevin has voted against the bill every time (premise)</a:t>
            </a:r>
          </a:p>
          <a:p>
            <a:pPr lvl="1">
              <a:defRPr/>
            </a:pPr>
            <a:r>
              <a:t>	* The bill is up for a vote again (premise)</a:t>
            </a:r>
          </a:p>
          <a:p>
            <a:pPr lvl="1">
              <a:defRPr/>
            </a:pPr>
            <a:r>
              <a:t>	* Kevin will probably vote no again (conclusion)</a:t>
            </a:r>
          </a:p>
          <a:p>
            <a:pPr>
              <a:defRPr/>
            </a:pPr>
          </a:p>
          <a:p>
            <a:pPr>
              <a:defRPr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r="http://schemas.openxmlformats.org/officeDocument/2006/relationships" xmlns:a="http://schemas.openxmlformats.org/drawingml/2006/main" showMasterSp="0">
  <p:cSld>
    <p:bg>
      <p:bgPr>
        <a:blipFill>
          <a:blip xmlns:r="http://schemas.openxmlformats.org/officeDocument/2006/relationships"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XFWo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BqBAAAPg0AABc0AACiFQAAEAAAAA=="/>
              </a:ext>
            </a:extLst>
          </p:cNvSpPr>
          <p:nvPr>
            <p:ph type="ctrTitle"/>
          </p:nvPr>
        </p:nvSpPr>
        <p:spPr>
          <a:xfrm>
            <a:off x="717550" y="2152650"/>
            <a:ext cx="7750175" cy="13639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Persuasion: The KEY to Successful Debate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6uKuo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BkCAAA1xcAAK0vAADgIgAAEAAAAA=="/>
              </a:ext>
            </a:extLst>
          </p:cNvSpPr>
          <p:nvPr>
            <p:ph type="subTitle" idx="1"/>
          </p:nvPr>
        </p:nvSpPr>
        <p:spPr>
          <a:xfrm>
            <a:off x="1363980" y="3875405"/>
            <a:ext cx="6386195" cy="179387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381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762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143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524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An introduction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q6uKs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ZiYAAKgRAAB/KQAAEAAAAA=="/>
              </a:ext>
            </a:extLst>
          </p:cNvSpPr>
          <p:nvPr>
            <p:ph type="dt" idx="4294967295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l">
              <a:defRPr sz="1400"/>
            </a:pP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uriro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+FAAAZiYAAMEjAAB/KQAAEAAAAA=="/>
              </a:ext>
            </a:extLst>
          </p:cNvSpPr>
          <p:nvPr>
            <p:ph type="ftr" idx="4294967295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sz="1400"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kA6Q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A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r>
              <a:t>Telling the Story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AAAAAA=="/>
              </a:ext>
            </a:extLst>
          </p:cNvSpPr>
          <p:nvPr>
            <p:ph type="obj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r>
              <a:t>Have a thesis/ have a narrative</a:t>
            </a:r>
          </a:p>
          <a:p>
            <a:pPr>
              <a:defRPr/>
            </a:pPr>
            <a:r>
              <a:rPr>
                <a:solidFill>
                  <a:schemeClr val="tx2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Five Key Questions</a:t>
            </a:r>
            <a:endParaRPr>
              <a:solidFill>
                <a:schemeClr val="tx2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lvl="1">
              <a:spcBef>
                <a:spcPts val="0"/>
              </a:spcBef>
              <a:defRPr/>
            </a:pPr>
            <a:r>
              <a:rPr sz="2600"/>
              <a:t>What is the problem?</a:t>
            </a:r>
            <a:endParaRPr sz="2600"/>
          </a:p>
          <a:p>
            <a:pPr lvl="1">
              <a:defRPr/>
            </a:pPr>
            <a:r>
              <a:rPr sz="2600"/>
              <a:t>Who is the villain causing the problem?</a:t>
            </a:r>
            <a:endParaRPr sz="2600"/>
          </a:p>
          <a:p>
            <a:pPr lvl="1">
              <a:defRPr/>
            </a:pPr>
            <a:r>
              <a:rPr sz="2600"/>
              <a:t>Who is the victim?</a:t>
            </a:r>
            <a:endParaRPr sz="2600"/>
          </a:p>
          <a:p>
            <a:pPr lvl="1">
              <a:defRPr/>
            </a:pPr>
            <a:r>
              <a:rPr sz="2600"/>
              <a:t>Who is the hero?</a:t>
            </a:r>
            <a:endParaRPr sz="2600"/>
          </a:p>
          <a:p>
            <a:pPr lvl="1">
              <a:defRPr sz="4400">
                <a:solidFill>
                  <a:schemeClr val="tx2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sz="260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What is the common sense solution?</a:t>
            </a:r>
            <a:endParaRPr sz="2600">
              <a:solidFill>
                <a:schemeClr val="tx1"/>
              </a:solidFill>
              <a:latin typeface="Arial" pitchFamily="2" charset="0"/>
              <a:ea typeface="Arial" pitchFamily="2" charset="0"/>
              <a:cs typeface="Arial" pitchFamily="2" charset="0"/>
            </a:endParaRPr>
          </a:p>
          <a:p>
            <a:pPr>
              <a:defRPr sz="260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BJTbY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A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r>
              <a:t>Try it out 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type="obj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4_9HdZVx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/AAAADAAAABAAAAAAAAAAAAAAAAAAAAAAAAAAHgAAAGgAAAAAAAAAAAAAAAAAAAAAAAAAAAAAABAnAAAQJwAAAAAAAAAAAAAAAAAAAAAAAAAAAAAAAAAAAAAAAAAAAAAUAAAAAAAAAMDA/wAAAAAAZAAAADIAAAAAAAAAZAAAAAAAAAB/f38ACgAAAB8AAABUAAAAu+DjBf///wEAAAAAAAAAAAAAAAAAAAAAAAAAAAAAAAAAAAAAAAAAACFmpQJ/f38AgICAA8zMzADAwP8Af39/AAAAAAAAAAAAAAAAAP///wAAAAAAIQAAABgAAAAUAAAAlgUAAMUBAAB4MgAAvScAAAAAAAA="/>
              </a:ext>
            </a:extLst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08050" y="287655"/>
            <a:ext cx="7296150" cy="6172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A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r>
              <a:t>Finally, The VOICE!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AAAAAA=="/>
              </a:ext>
            </a:extLst>
          </p:cNvSpPr>
          <p:nvPr>
            <p:ph type="obj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r>
              <a:t>Use it - we will be working on that next in small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q6uKs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What is Persuasion?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xV1cU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Persuasion is a process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Persuasion is an attempt to influence another </a:t>
            </a:r>
            <a:r>
              <a:rPr sz="2800"/>
              <a:t>?</a:t>
            </a:r>
            <a:endParaRPr sz="280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Persuasion prepares people to change or form their own views </a:t>
            </a:r>
            <a:r>
              <a:rPr sz="2800"/>
              <a:t>?</a:t>
            </a:r>
            <a:endParaRPr sz="2800"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Persuasion happens through the transmission of a message.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Persuasion requires free choice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FyPHw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ZiYAAKgRAAB/KQAAEAAAAA=="/>
              </a:ext>
            </a:extLst>
          </p:cNvSpPr>
          <p:nvPr>
            <p:ph type="dt" sz="quarter" idx="4294967295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Hw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+FAAAZiYAAMEjAAB/KQAAEAAAAA=="/>
              </a:ext>
            </a:extLst>
          </p:cNvSpPr>
          <p:nvPr>
            <p:ph type="ftr" sz="quarter" idx="4294967295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WsILY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What is Persuasion? 2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Persuasion is a process</a:t>
            </a:r>
          </a:p>
          <a:p>
            <a:pPr lvl="1"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step by step 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H3g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ZiYAAKgRAAB/KQAAEAAAAA=="/>
              </a:ext>
            </a:extLst>
          </p:cNvSpPr>
          <p:nvPr>
            <p:ph type="dt" sz="quarter" idx="4294967295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QtB4c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+FAAAZiYAAMEjAAB/KQAAEAAAAA=="/>
              </a:ext>
            </a:extLst>
          </p:cNvSpPr>
          <p:nvPr>
            <p:ph type="ftr" sz="quarter" idx="4294967295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C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What is Persuasion? 3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7oyMI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Persuasion is an attempt to influence another</a:t>
            </a:r>
          </a:p>
          <a:p>
            <a:pPr lvl="1"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is a crying baby a Persuader?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8bRFQ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ZiYAAKgRAAB/KQAAEAAAAA=="/>
              </a:ext>
            </a:extLst>
          </p:cNvSpPr>
          <p:nvPr>
            <p:ph type="dt" sz="quarter" idx="4294967295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EAwaM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+FAAAZiYAAMEjAAB/KQAAEAAAAA=="/>
              </a:ext>
            </a:extLst>
          </p:cNvSpPr>
          <p:nvPr>
            <p:ph type="ftr" sz="quarter" idx="4294967295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26JsY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What is Persuasion? 4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mduvg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Persuasion prepares people to change or form their own views </a:t>
            </a:r>
            <a:r>
              <a:rPr sz="2800"/>
              <a:t>?</a:t>
            </a:r>
            <a:endParaRPr sz="2800"/>
          </a:p>
          <a:p>
            <a:pPr lvl="1"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force anybody lately?</a:t>
            </a:r>
          </a:p>
          <a:p>
            <a:pPr lvl="1"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AiA9o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ZiYAAKgRAAB/KQAAEAAAAA=="/>
              </a:ext>
            </a:extLst>
          </p:cNvSpPr>
          <p:nvPr>
            <p:ph type="dt" sz="quarter" idx="4294967295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19fX0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+FAAAZiYAAMEjAAB/KQAAEAAAAA=="/>
              </a:ext>
            </a:extLst>
          </p:cNvSpPr>
          <p:nvPr>
            <p:ph type="ftr" sz="quarter" idx="4294967295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yZQ6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What is Persuasion? 4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lvl="1"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sz="3200"/>
              <a:t>Persuasion happens through the transmission of a message.</a:t>
            </a:r>
            <a:endParaRPr sz="3200"/>
          </a:p>
          <a:p>
            <a:pPr lvl="2" marL="952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is art persuasion? 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oEAQg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ZiYAAKgRAAB/KQAAEAAAAA=="/>
              </a:ext>
            </a:extLst>
          </p:cNvSpPr>
          <p:nvPr>
            <p:ph type="dt" sz="quarter" idx="4294967295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+FAAAZiYAAMEjAAB/KQAAEAAAAA=="/>
              </a:ext>
            </a:extLst>
          </p:cNvSpPr>
          <p:nvPr>
            <p:ph type="ftr" sz="quarter" idx="4294967295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What is Persuasion? 5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KysrI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Persuasion requires free choice</a:t>
            </a:r>
          </a:p>
          <a:p>
            <a:pPr lvl="1"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Can you persuade a zombie? a Trump supporter? 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ZiYAAKgRAAB/KQAAEAAAAA=="/>
              </a:ext>
            </a:extLst>
          </p:cNvSpPr>
          <p:nvPr>
            <p:ph type="dt" sz="quarter" idx="4294967295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+FAAAZiYAAMEjAAB/KQAAEAAAAA=="/>
              </a:ext>
            </a:extLst>
          </p:cNvSpPr>
          <p:nvPr>
            <p:ph type="ftr" sz="quarter" idx="4294967295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2_9HdZ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In a moment....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We will have several of you try to persuade us.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You will ask you to do this:</a:t>
            </a:r>
          </a:p>
          <a:p>
            <a:pPr lvl="1"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1. </a:t>
            </a:r>
            <a:r>
              <a:rPr sz="2200"/>
              <a:t>record at the top of a page of your notebook how you feel about the topic before the speaker starts</a:t>
            </a:r>
            <a:endParaRPr sz="2200"/>
          </a:p>
          <a:p>
            <a:pPr lvl="1"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2. When the speaker finishes record your opinion</a:t>
            </a:r>
          </a:p>
          <a:p>
            <a:pPr lvl="1"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3. Try to figure out the tactics the speaker used in their efforts at persuasion</a:t>
            </a:r>
          </a:p>
          <a:p>
            <a:pPr lvl="2" marL="952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For example - appeals to logic, name-calling, name dropping, emotional appeals, pretty words, examples, appeals to guilt, etc.</a:t>
            </a:r>
          </a:p>
          <a:p>
            <a:pPr lvl="1"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What was their best tactic? which was worst? why?</a:t>
            </a:r>
          </a:p>
          <a:p>
            <a:pPr lvl="2" marL="952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ZiYAAKgRAAB/KQAAEAAAAA=="/>
              </a:ext>
            </a:extLst>
          </p:cNvSpPr>
          <p:nvPr>
            <p:ph type="dt" sz="quarter" idx="4294967295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2_9HdZ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W1tbU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+FAAAZiYAAMEjAAB/KQAAEAAAAA=="/>
              </a:ext>
            </a:extLst>
          </p:cNvSpPr>
          <p:nvPr>
            <p:ph type="ftr" sz="quarter" idx="4294967295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2166A5"/>
      </a:dk1>
      <a:lt1>
        <a:srgbClr val="FFFFFF"/>
      </a:lt1>
      <a:dk2>
        <a:srgbClr val="2064A2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2166A5"/>
        </a:dk1>
        <a:lt1>
          <a:srgbClr val="FFFFFF"/>
        </a:lt1>
        <a:dk2>
          <a:srgbClr val="2064A2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336699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A3A699"/>
        </a:dk1>
        <a:lt1>
          <a:srgbClr val="626262"/>
        </a:lt1>
        <a:dk2>
          <a:srgbClr val="777777"/>
        </a:dk2>
        <a:lt2>
          <a:srgbClr val="626262"/>
        </a:lt2>
        <a:accent1>
          <a:srgbClr val="909082"/>
        </a:accent1>
        <a:accent2>
          <a:srgbClr val="809EA8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9A9ABC"/>
        </a:dk1>
        <a:lt1>
          <a:srgbClr val="60597B"/>
        </a:lt1>
        <a:dk2>
          <a:srgbClr val="3E3E5C"/>
        </a:dk2>
        <a:lt2>
          <a:srgbClr val="60597B"/>
        </a:lt2>
        <a:accent1>
          <a:srgbClr val="60597B"/>
        </a:accent1>
        <a:accent2>
          <a:srgbClr val="666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2166A5"/>
        </a:lt1>
        <a:dk2>
          <a:srgbClr val="808080"/>
        </a:dk2>
        <a:lt2>
          <a:srgbClr val="2064A2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Persuasion: The KEY to Successful Debate</dc:title>
  <dc:subject/>
  <dc:creator>SJuser</dc:creator>
  <cp:keywords/>
  <dc:description/>
  <cp:lastModifiedBy>Murvin</cp:lastModifiedBy>
  <cp:revision>0</cp:revision>
  <dcterms:created xsi:type="dcterms:W3CDTF">2016-06-08T09:57:28Z</dcterms:created>
  <dcterms:modified xsi:type="dcterms:W3CDTF">2016-06-09T09:06:44Z</dcterms:modified>
</cp:coreProperties>
</file>