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  <p:sldId id="256" r:id="rId3"/>
    <p:sldId id="257" r:id="rId4"/>
    <p:sldId id="259" r:id="rId5"/>
    <p:sldId id="258" r:id="rId6"/>
    <p:sldId id="261" r:id="rId7"/>
    <p:sldId id="278" r:id="rId8"/>
    <p:sldId id="262" r:id="rId9"/>
    <p:sldId id="264" r:id="rId10"/>
    <p:sldId id="263" r:id="rId11"/>
    <p:sldId id="265" r:id="rId12"/>
    <p:sldId id="266" r:id="rId13"/>
    <p:sldId id="267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smNativeData">
      <pr:smAppRevision xmlns:pr="smNativeData" xmlns="" dt="1465524503" val="75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0" d="100"/>
          <a:sy n="100" d="100"/>
        </p:scale>
        <p:origin x="-94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notesViewPr>
    <p:cSldViewPr snapToObjects="1">
      <p:cViewPr>
        <p:scale>
          <a:sx n="81" d="100"/>
          <a:sy n="81" d="100"/>
        </p:scale>
        <p:origin x="280" y="383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381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762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143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524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1B12FD75-3BF6-470B-B8AA-CD5EB3E44E98}" type="slidenum">
              <a:t>‹#›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6" name="DateTime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 and two columns, left column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jnOS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QkAABobAACwFgAAEAAAAA=="/>
              </a:ext>
            </a:extLst>
          </p:cNvSpPr>
          <p:nvPr>
            <p:ph sz="quarter" idx="1"/>
          </p:nvPr>
        </p:nvSpPr>
        <p:spPr>
          <a:xfrm>
            <a:off x="430530" y="1577975"/>
            <a:ext cx="3975100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rdJQk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ihgAABobAACFJQAAEAAAAA=="/>
              </a:ext>
            </a:extLst>
          </p:cNvSpPr>
          <p:nvPr>
            <p:ph sz="quarter" idx="2"/>
          </p:nvPr>
        </p:nvSpPr>
        <p:spPr>
          <a:xfrm>
            <a:off x="430530" y="3989070"/>
            <a:ext cx="3975100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0HAAAtQkAAGk1AACFJQAAEAAAAA=="/>
              </a:ext>
            </a:extLst>
          </p:cNvSpPr>
          <p:nvPr>
            <p:ph sz="half" idx="3"/>
          </p:nvPr>
        </p:nvSpPr>
        <p:spPr>
          <a:xfrm>
            <a:off x="4706620" y="1577975"/>
            <a:ext cx="397573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MdIu4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1B12E2E6-A8F6-4714-B8AA-5E41ACE44E0B}" type="slidenum">
              <a:t>‹#›</a:t>
            </a:fld>
            <a:endParaRPr/>
          </a:p>
        </p:txBody>
      </p:sp>
      <p:sp>
        <p:nvSpPr>
          <p:cNvPr id="7" name="Foot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8" name="DateTime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two rows, bottom row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QkAAGk1AACwFgAAEAAAAA=="/>
              </a:ext>
            </a:extLst>
          </p:cNvSpPr>
          <p:nvPr>
            <p:ph sz="half" idx="1"/>
          </p:nvPr>
        </p:nvSpPr>
        <p:spPr>
          <a:xfrm>
            <a:off x="430530" y="1577975"/>
            <a:ext cx="8251825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jkH/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ihgAABobAACFJQAAEAAAAA=="/>
              </a:ext>
            </a:extLst>
          </p:cNvSpPr>
          <p:nvPr>
            <p:ph sz="quarter" idx="2"/>
          </p:nvPr>
        </p:nvSpPr>
        <p:spPr>
          <a:xfrm>
            <a:off x="430530" y="3989070"/>
            <a:ext cx="3975100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a3Zt0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0HAAAihgAAGk1AACFJQAAEAAAAA=="/>
              </a:ext>
            </a:extLst>
          </p:cNvSpPr>
          <p:nvPr>
            <p:ph sz="quarter" idx="3"/>
          </p:nvPr>
        </p:nvSpPr>
        <p:spPr>
          <a:xfrm>
            <a:off x="4706620" y="3989070"/>
            <a:ext cx="3975735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rt8O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1B12E120-6EF6-4717-B8AA-9842AFE44ECD}" type="slidenum">
              <a:t>‹#›</a:t>
            </a:fld>
            <a:endParaRPr/>
          </a:p>
        </p:txBody>
      </p:sp>
      <p:sp>
        <p:nvSpPr>
          <p:cNvPr id="7" name="Foot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wv2c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8" name="DateTime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jA83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two rows, top row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QVaIc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yG4S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QkAABobAACwFgAAEAAAAA=="/>
              </a:ext>
            </a:extLst>
          </p:cNvSpPr>
          <p:nvPr>
            <p:ph sz="quarter" idx="1"/>
          </p:nvPr>
        </p:nvSpPr>
        <p:spPr>
          <a:xfrm>
            <a:off x="430530" y="1577975"/>
            <a:ext cx="3975100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Sypvk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0HAAAtQkAAGk1AACwFgAAEAAAAA=="/>
              </a:ext>
            </a:extLst>
          </p:cNvSpPr>
          <p:nvPr>
            <p:ph sz="quarter" idx="2"/>
          </p:nvPr>
        </p:nvSpPr>
        <p:spPr>
          <a:xfrm>
            <a:off x="4706620" y="1577975"/>
            <a:ext cx="3975735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DuUi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ihgAAGk1AACFJQAAEAAAAA=="/>
              </a:ext>
            </a:extLst>
          </p:cNvSpPr>
          <p:nvPr>
            <p:ph sz="half" idx="3"/>
          </p:nvPr>
        </p:nvSpPr>
        <p:spPr>
          <a:xfrm>
            <a:off x="430530" y="3989070"/>
            <a:ext cx="8251825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I9P8Y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1B12E9E3-ADF6-471F-B8AA-5B4AA7E44E0E}" type="slidenum">
              <a:t>‹#›</a:t>
            </a:fld>
            <a:endParaRPr/>
          </a:p>
        </p:txBody>
      </p:sp>
      <p:sp>
        <p:nvSpPr>
          <p:cNvPr id="7" name="Foot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5sUuc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8" name="DateTime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b/iv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QkAAGk1AACFJQAAEAAAAA=="/>
              </a:ext>
            </a:extLst>
          </p:cNvSpPr>
          <p:nvPr>
            <p:ph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1B12F220-6EF6-4704-B8AA-9851BCE44ECD}" type="slidenum">
              <a:t>‹#›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6" name="DateTime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QkAABobAACFJQAAEAAAAA=="/>
              </a:ext>
            </a:extLst>
          </p:cNvSpPr>
          <p:nvPr>
            <p:ph sz="half" idx="1"/>
          </p:nvPr>
        </p:nvSpPr>
        <p:spPr>
          <a:xfrm>
            <a:off x="430530" y="1577975"/>
            <a:ext cx="3975100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Object2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0HAAAtQkAAGk1AACFJQAAEAAAAA=="/>
              </a:ext>
            </a:extLst>
          </p:cNvSpPr>
          <p:nvPr>
            <p:ph sz="half" idx="2"/>
          </p:nvPr>
        </p:nvSpPr>
        <p:spPr>
          <a:xfrm>
            <a:off x="4706620" y="1577975"/>
            <a:ext cx="397573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1B12A1B8-F6F6-4757-B8AA-0002EFE44E55}" type="slidenum">
              <a:t>‹#›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1B12F629-67F6-4700-B8AA-9155B8E44EC4}" type="slidenum">
              <a:t>‹#›</a:t>
            </a:fld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Numb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1B12933D-73F6-4765-B8AA-8530DDE44ED0}" type="slidenum">
              <a:t>‹#›</a:t>
            </a:fld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QEAAGk1AACFJQAAEAAAAA=="/>
              </a:ext>
            </a:extLst>
          </p:cNvSpPr>
          <p:nvPr>
            <p:ph/>
          </p:nvPr>
        </p:nvSpPr>
        <p:spPr>
          <a:xfrm>
            <a:off x="430530" y="287655"/>
            <a:ext cx="8251825" cy="58115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SlideNumb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1B12C2CF-81F6-4734-B8AA-77618CE44E22}" type="slidenum">
              <a:t>‹#›</a:t>
            </a:fld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8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rirq4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QkAAGk1AACwFgAAEAAAAA=="/>
              </a:ext>
            </a:extLst>
          </p:cNvSpPr>
          <p:nvPr>
            <p:ph sz="half" idx="1"/>
          </p:nvPr>
        </p:nvSpPr>
        <p:spPr>
          <a:xfrm>
            <a:off x="430530" y="1577975"/>
            <a:ext cx="8251825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Object2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q6uK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ihgAAGk1AACFJQAAEAAAAA=="/>
              </a:ext>
            </a:extLst>
          </p:cNvSpPr>
          <p:nvPr>
            <p:ph sz="half" idx="2"/>
          </p:nvPr>
        </p:nvSpPr>
        <p:spPr>
          <a:xfrm>
            <a:off x="430530" y="3989070"/>
            <a:ext cx="8251825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cVar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1B12BB9C-D2F6-474D-B8AA-2418F5E44E71}" type="slidenum">
              <a:t>‹#›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FXVwo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6uK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four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q6uK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XFWo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QkAABobAACwFgAAEAAAAA=="/>
              </a:ext>
            </a:extLst>
          </p:cNvSpPr>
          <p:nvPr>
            <p:ph sz="quarter" idx="1"/>
          </p:nvPr>
        </p:nvSpPr>
        <p:spPr>
          <a:xfrm>
            <a:off x="430530" y="1577975"/>
            <a:ext cx="3975100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Object2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xV1c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0HAAAtQkAAGk1AACwFgAAEAAAAA=="/>
              </a:ext>
            </a:extLst>
          </p:cNvSpPr>
          <p:nvPr>
            <p:ph sz="quarter" idx="2"/>
          </p:nvPr>
        </p:nvSpPr>
        <p:spPr>
          <a:xfrm>
            <a:off x="4706620" y="1577975"/>
            <a:ext cx="3975735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Object4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KtYq0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ihgAABobAACFJQAAEAAAAA=="/>
              </a:ext>
            </a:extLst>
          </p:cNvSpPr>
          <p:nvPr>
            <p:ph sz="quarter" idx="3"/>
          </p:nvPr>
        </p:nvSpPr>
        <p:spPr>
          <a:xfrm>
            <a:off x="430530" y="3989070"/>
            <a:ext cx="3975100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6" name="Object3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6u+K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0HAAAihgAAGk1AACFJQAAEAAAAA=="/>
              </a:ext>
            </a:extLst>
          </p:cNvSpPr>
          <p:nvPr>
            <p:ph sz="quarter" idx="4"/>
          </p:nvPr>
        </p:nvSpPr>
        <p:spPr>
          <a:xfrm>
            <a:off x="4706620" y="3989070"/>
            <a:ext cx="3975735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6uKuo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1B12C50D-43F6-4733-B8AA-B5668BE44EE0}" type="slidenum">
              <a:t>‹#›</a:t>
            </a:fld>
            <a:endParaRPr/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sUt1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9" name="DateTime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cVar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and two columns, right column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uriro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q3XF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QkAABobAACFJQAAEAAAAA=="/>
              </a:ext>
            </a:extLst>
          </p:cNvSpPr>
          <p:nvPr>
            <p:ph sz="half" idx="1"/>
          </p:nvPr>
        </p:nvSpPr>
        <p:spPr>
          <a:xfrm>
            <a:off x="430530" y="1577975"/>
            <a:ext cx="3975100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4" name="Object3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Kuriro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0HAAAtQkAAGk1AACwFgAAEAAAAA=="/>
              </a:ext>
            </a:extLst>
          </p:cNvSpPr>
          <p:nvPr>
            <p:ph sz="quarter" idx="2"/>
          </p:nvPr>
        </p:nvSpPr>
        <p:spPr>
          <a:xfrm>
            <a:off x="4706620" y="1577975"/>
            <a:ext cx="3975735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5" name="Object2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0HAAAihgAAGk1AACFJQAAEAAAAA=="/>
              </a:ext>
            </a:extLst>
          </p:cNvSpPr>
          <p:nvPr>
            <p:ph sz="quarter" idx="3"/>
          </p:nvPr>
        </p:nvSpPr>
        <p:spPr>
          <a:xfrm>
            <a:off x="4706620" y="3989070"/>
            <a:ext cx="3975735" cy="21101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JgAAZiYAAGk1AAB/KQAAEAAAAA=="/>
              </a:ext>
            </a:extLst>
          </p:cNvSpPr>
          <p:nvPr>
            <p:ph type="sldNum" sz="quarter" idx="1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1B12C776-38F6-4731-B8AA-CE6489E44E9B}" type="slidenum">
              <a:t>‹#›</a:t>
            </a:fld>
            <a:endParaRPr/>
          </a:p>
        </p:txBody>
      </p:sp>
      <p:sp>
        <p:nvSpPr>
          <p:cNvPr id="7" name="Foot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+FAAAZiYAAMEjAAB/KQAAEAAAAA=="/>
              </a:ext>
            </a:extLst>
          </p:cNvSpPr>
          <p:nvPr>
            <p:ph type="ftr" sz="quarter" idx="1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8" name="DateTime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ZiYAAKgRAAB/KQAAEAAAAA=="/>
              </a:ext>
            </a:extLst>
          </p:cNvSpPr>
          <p:nvPr>
            <p:ph type="dt" sz="quarter" idx="10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 dots">
    <p:bg>
      <p:bgPr>
        <a:blipFill>
          <a:blip r:embed="rId14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ZiYAAKgRAAB/KQAAEAAAAA=="/>
              </a:ext>
            </a:extLst>
          </p:cNvSpPr>
          <p:nvPr>
            <p:ph type="dt" sz="quarter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+FAAAZiYAAMEjAAB/KQAAEAAAAA=="/>
              </a:ext>
            </a:extLst>
          </p:cNvSpPr>
          <p:nvPr>
            <p:ph type="ftr" sz="quarter" idx="1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mJgAAZiYAAGk1AAB/KQAAEAAAAA=="/>
              </a:ext>
            </a:extLst>
          </p:cNvSpPr>
          <p:nvPr>
            <p:ph type="sldNum" sz="quarter" idx="2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fld id="{1B12D501-4FF6-4723-B8AA-B9769BE44EEC}" type="slidenum">
              <a:t>‹#›</a:t>
            </a:fld>
            <a:endParaRPr/>
          </a:p>
        </p:txBody>
      </p:sp>
      <p:sp>
        <p:nvSpPr>
          <p:cNvPr id="5" name="TitlePlacehold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xQEAAGk1AADUCAAAEAAAAA=="/>
              </a:ext>
            </a:extLst>
          </p:cNvSpPr>
          <p:nvPr>
            <p:ph type="title" idx="3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381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2pPr>
            <a:lvl3pPr marL="762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3pPr>
            <a:lvl4pPr marL="1143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4pPr>
            <a:lvl5pPr marL="152400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lvl5pPr>
          </a:lstStyle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Click to edit Master title style</a:t>
            </a:r>
          </a:p>
        </p:txBody>
      </p:sp>
      <p:sp>
        <p:nvSpPr>
          <p:cNvPr id="6" name="TextPlacehold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QAR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mAgAAtQkAAGk1AACFJQAAEAAAAA=="/>
              </a:ext>
            </a:extLst>
          </p:cNvSpPr>
          <p:nvPr>
            <p:ph type="body" idx="4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619125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95250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33350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71450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Click to edit Master text styles</a:t>
            </a:r>
          </a:p>
          <a:p>
            <a:pPr marL="619125" marR="0" lvl="1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Second level</a:t>
            </a:r>
          </a:p>
          <a:p>
            <a:pPr marL="952500" marR="0" lvl="2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Third level</a:t>
            </a:r>
          </a:p>
          <a:p>
            <a:pPr marL="1333500" marR="0" lvl="3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Fourth level</a:t>
            </a:r>
          </a:p>
          <a:p>
            <a:pPr marL="1714500" marR="0" lvl="4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sz="20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381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SimSun" charset="0"/>
          <a:cs typeface="Times New Roman" pitchFamily="1" charset="0"/>
        </a:defRPr>
      </a:lvl2pPr>
      <a:lvl3pPr marL="762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SimSun" charset="0"/>
          <a:cs typeface="Times New Roman" pitchFamily="1" charset="0"/>
        </a:defRPr>
      </a:lvl3pPr>
      <a:lvl4pPr marL="1143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SimSun" charset="0"/>
          <a:cs typeface="Times New Roman" pitchFamily="1" charset="0"/>
        </a:defRPr>
      </a:lvl4pPr>
      <a:lvl5pPr marL="1524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SimSun" charset="0"/>
          <a:cs typeface="Times New Roman" pitchFamily="1" charset="0"/>
        </a:defRPr>
      </a:lvl5pPr>
    </p:titleStyle>
    <p:bodyStyle>
      <a:lvl1pPr marL="28575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619125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5250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3350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71450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ERZkE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CFJQAAEAAAAA=="/>
              </a:ext>
            </a:extLst>
          </p:cNvSpPr>
          <p:nvPr>
            <p:ph/>
          </p:nvPr>
        </p:nvSpPr>
        <p:spPr>
          <a:xfrm>
            <a:off x="430530" y="287655"/>
            <a:ext cx="8251825" cy="58115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A Practical Experiment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EAAAAA=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In about 10 minutes, I will pick , at random 4 people to “persuade” on one of these topics, their choice. They will have 5 minutes. You may work in teams of 2 to prepare</a:t>
            </a:r>
          </a:p>
          <a:p>
            <a:pPr marL="619125" marR="0" lvl="1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6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Donald Trump will make a great president</a:t>
            </a:r>
          </a:p>
          <a:p>
            <a:pPr marL="619125" marR="0" lvl="1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6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Mom, you should let me use the car Saturday for my big date</a:t>
            </a:r>
          </a:p>
          <a:p>
            <a:pPr marL="619125" marR="0" lvl="1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6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Students who learn how to debate are the coolest kids!</a:t>
            </a:r>
          </a:p>
          <a:p>
            <a:pPr marL="619125" marR="0" lvl="1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6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Only the strong survive - we shouldn’t try and help the weak.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ZiYAAKgRAAB/KQAAEAAAAA=="/>
              </a:ext>
            </a:extLst>
          </p:cNvSpPr>
          <p:nvPr>
            <p:ph type="dt" sz="quarter" idx="4294967295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tx1"/>
                </a:solidFill>
              </a:defRPr>
            </a:pPr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+FAAAZiYAAMEjAAB/KQAAEAAAAA=="/>
              </a:ext>
            </a:extLst>
          </p:cNvSpPr>
          <p:nvPr>
            <p:ph type="ftr" sz="quarter" idx="4294967295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tx1"/>
                </a:solidFill>
              </a:defRPr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Break into small groups of 8 or so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EAAAAA=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In your small group discuss your answers to the questions I posed.</a:t>
            </a:r>
          </a:p>
          <a:p>
            <a:pPr marL="619125" marR="0" lvl="1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Have someone take notes on what is said. </a:t>
            </a:r>
          </a:p>
          <a:p>
            <a:pPr marL="619125" marR="0" lvl="1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Is their a consensus on the strongest and weakest tactics? </a:t>
            </a:r>
          </a:p>
          <a:p>
            <a:pPr marL="619125" marR="0" lvl="1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What percentage of those present had their views changed? Why this outcome?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ZiYAAKgRAAB/KQAAEAAAAA=="/>
              </a:ext>
            </a:extLst>
          </p:cNvSpPr>
          <p:nvPr>
            <p:ph type="dt" sz="quarter" idx="4294967295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tx1"/>
                </a:solidFill>
              </a:defRPr>
            </a:pPr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+FAAAZiYAAMEjAAB/KQAAEAAAAA=="/>
              </a:ext>
            </a:extLst>
          </p:cNvSpPr>
          <p:nvPr>
            <p:ph type="ftr" sz="quarter" idx="4294967295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tx1"/>
                </a:solidFill>
              </a:defRPr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8Ah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CFJQAAEAAAAA=="/>
              </a:ext>
            </a:extLst>
          </p:cNvSpPr>
          <p:nvPr>
            <p:ph type="body"/>
          </p:nvPr>
        </p:nvSpPr>
        <p:spPr>
          <a:xfrm>
            <a:off x="430530" y="287655"/>
            <a:ext cx="8251825" cy="58115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285750" marR="0" indent="-28575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sz="8000"/>
              <a:t>Part 2: What the Experts Say About Persuasion</a:t>
            </a:r>
            <a:r>
              <a:t> 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ZiYAAKgRAAB/KQAAEAAAAA=="/>
              </a:ext>
            </a:extLst>
          </p:cNvSpPr>
          <p:nvPr>
            <p:ph type="dt" sz="quarter" idx="4294967295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tx1"/>
                </a:solidFill>
              </a:defRPr>
            </a:pPr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+FAAAZiYAAMEjAAB/KQAAEAAAAA=="/>
              </a:ext>
            </a:extLst>
          </p:cNvSpPr>
          <p:nvPr>
            <p:ph type="ftr" sz="quarter" idx="4294967295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tx1"/>
                </a:solidFill>
              </a:defRPr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The Big Three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EAAAAA=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Ethos</a:t>
            </a:r>
          </a:p>
          <a:p>
            <a:pPr marL="619125" marR="0" lvl="1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Make them like you/ or at least find you likable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Pathos</a:t>
            </a:r>
          </a:p>
          <a:p>
            <a:pPr marL="619125" marR="0" lvl="1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Make them feel with you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Logos</a:t>
            </a:r>
          </a:p>
          <a:p>
            <a:pPr marL="619125" marR="0" lvl="1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Make them see reason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Which of these do you think is the most important/comes first?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ZiYAAKgRAAB/KQAAEAAAAA=="/>
              </a:ext>
            </a:extLst>
          </p:cNvSpPr>
          <p:nvPr>
            <p:ph type="dt" sz="quarter" idx="4294967295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tx1"/>
                </a:solidFill>
              </a:defRPr>
            </a:pPr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+FAAAZiYAAMEjAAB/KQAAEAAAAA=="/>
              </a:ext>
            </a:extLst>
          </p:cNvSpPr>
          <p:nvPr>
            <p:ph type="ftr" sz="quarter" idx="4294967295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tx1"/>
                </a:solidFill>
              </a:defRPr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An Example</a:t>
            </a:r>
          </a:p>
        </p:txBody>
      </p:sp>
      <p:sp>
        <p:nvSpPr>
          <p:cNvPr id="3" name="Textbox1"/>
          <p:cNvSpPr txBox="1">
            <a:extLst>
              <a:ext uri="smNativeData">
                <pr:smNativeData xmlns:pr="smNativeData" xmlns="" val="SMDATA_12_FyFaVxMAAAAlAAAAEg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KtYq0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BBAgAAXBAAABI2AADsGQAAEAAAAA=="/>
              </a:ext>
            </a:extLst>
          </p:cNvSpPr>
          <p:nvPr/>
        </p:nvSpPr>
        <p:spPr>
          <a:xfrm>
            <a:off x="366395" y="2659380"/>
            <a:ext cx="8423275" cy="15544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numCol="1" anchor="t"/>
          <a:lstStyle/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https://www.amazon.com/Verdict-Paul-Newman/dp/B000SW4DOO/ref=sr_1_1?s=instant-video&amp;ie=UTF8&amp;qid=1465478164&amp;sr=1-1&amp;keywords=the+verdict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Ethos</a:t>
            </a:r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EAAAAA=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Know topic , be able to talk about it smoothly and smartly.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Project confidence - fake it till you make it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en-US"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4" name="Footer Placeholder 3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8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+FAAAZiYAAMEjAAB/KQAAEAAAAA=="/>
              </a:ext>
            </a:extLst>
          </p:cNvSpPr>
          <p:nvPr>
            <p:ph type="ftr" sz="quarter" idx="4294967295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tx1"/>
                </a:solidFill>
              </a:defRPr>
            </a:pPr>
            <a:endParaRPr/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ZiYAAKgRAAB/KQAAEAAAAA=="/>
              </a:ext>
            </a:extLst>
          </p:cNvSpPr>
          <p:nvPr>
            <p:ph type="dt" sz="quarter" idx="4294967295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tx1"/>
                </a:solidFill>
              </a:defRPr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0Ajw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Pathos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EAAAAA=="/>
              </a:ext>
            </a:extLst>
          </p:cNvSpPr>
          <p:nvPr>
            <p:ph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r>
              <a:t>When used well, pathos moves the audience to feel the same things as the speaker</a:t>
            </a:r>
          </a:p>
          <a:p>
            <a:pPr lvl="1">
              <a:defRPr/>
            </a:pPr>
            <a:r>
              <a:t>anger , fear, outrage, pity, </a:t>
            </a:r>
          </a:p>
          <a:p>
            <a:pPr lvl="1">
              <a:defRPr/>
            </a:pPr>
            <a:r>
              <a:t>builds a bond with the listener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BBQUE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Logos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EAAAAA=="/>
              </a:ext>
            </a:extLst>
          </p:cNvSpPr>
          <p:nvPr>
            <p:ph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r>
              <a:t>Logic, reason, evidence, data </a:t>
            </a:r>
          </a:p>
          <a:p>
            <a:pPr>
              <a:defRPr/>
            </a:pPr>
            <a:r>
              <a:t>Two general kinds:</a:t>
            </a:r>
          </a:p>
          <a:p>
            <a:pPr marL="619125">
              <a:buChar char="–"/>
              <a:defRPr sz="2800"/>
            </a:pPr>
            <a:r>
              <a:t>Deductive arguments </a:t>
            </a:r>
          </a:p>
          <a:p>
            <a:pPr marL="619125">
              <a:buChar char="–"/>
              <a:defRPr sz="2800"/>
            </a:pPr>
            <a:r>
              <a:t>Inductive</a:t>
            </a:r>
          </a:p>
          <a:p>
            <a:pPr marL="619125">
              <a:buChar char="–"/>
              <a:defRPr sz="2800"/>
            </a:pPr>
            <a:endParaRPr/>
          </a:p>
          <a:p>
            <a:pPr lvl="1">
              <a:defRPr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9Y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Deduction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8J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EAAAAA=="/>
              </a:ext>
            </a:extLst>
          </p:cNvSpPr>
          <p:nvPr>
            <p:ph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r>
              <a:t>Deductive arguments are based on premises, if these premises are true then the conclusion must be true. For example:</a:t>
            </a:r>
          </a:p>
          <a:p>
            <a:pPr lvl="1">
              <a:defRPr/>
            </a:pPr>
            <a:r>
              <a:t>	* All humans die (premise)</a:t>
            </a:r>
          </a:p>
          <a:p>
            <a:pPr lvl="1">
              <a:defRPr/>
            </a:pPr>
            <a:r>
              <a:t>	* Kevin is a human (premise)</a:t>
            </a:r>
          </a:p>
          <a:p>
            <a:pPr lvl="1">
              <a:defRPr/>
            </a:pPr>
            <a:r>
              <a:t>	* Kevin will die (conclusion)</a:t>
            </a:r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Uk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Induction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s+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EAAAAA=="/>
              </a:ext>
            </a:extLst>
          </p:cNvSpPr>
          <p:nvPr>
            <p:ph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r>
              <a:t>Inductive reasoning is less certain. It works from specific to general and its outcome is probable:</a:t>
            </a:r>
          </a:p>
          <a:p>
            <a:pPr lvl="1">
              <a:defRPr/>
            </a:pPr>
            <a:r>
              <a:t>	* Kevin has voted against the bill every time (premise)</a:t>
            </a:r>
          </a:p>
          <a:p>
            <a:pPr lvl="1">
              <a:defRPr/>
            </a:pPr>
            <a:r>
              <a:t>	* The bill is up for a vote again (premise)</a:t>
            </a:r>
          </a:p>
          <a:p>
            <a:pPr lvl="1">
              <a:defRPr/>
            </a:pPr>
            <a:r>
              <a:t>	* Kevin will probably vote no again (conclusion)</a:t>
            </a:r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qppz4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BqBAAAPg0AABc0AACiFQAAEAAAAA=="/>
              </a:ext>
            </a:extLst>
          </p:cNvSpPr>
          <p:nvPr>
            <p:ph type="ctrTitle"/>
          </p:nvPr>
        </p:nvSpPr>
        <p:spPr>
          <a:xfrm>
            <a:off x="717550" y="2152650"/>
            <a:ext cx="7750175" cy="13639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t>Persuasion: The KEY to Successful Debate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jG+FI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BkCAAA1xcAAK0vAADgIgAAEAAAAA=="/>
              </a:ext>
            </a:extLst>
          </p:cNvSpPr>
          <p:nvPr>
            <p:ph type="subTitle" idx="1"/>
          </p:nvPr>
        </p:nvSpPr>
        <p:spPr>
          <a:xfrm>
            <a:off x="1363980" y="3875405"/>
            <a:ext cx="6386195" cy="179387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  <a:lvl2pPr marL="381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2pPr>
            <a:lvl3pPr marL="762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3pPr>
            <a:lvl4pPr marL="1143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4pPr>
            <a:lvl5pPr marL="1524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5pPr>
          </a:lstStyle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An introduction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cBElE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ZiYAAKgRAAB/KQAAEAAAAA=="/>
              </a:ext>
            </a:extLst>
          </p:cNvSpPr>
          <p:nvPr>
            <p:ph type="dt" idx="4294967295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l">
              <a:defRPr sz="1400"/>
            </a:pPr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3jYvw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+FAAAZiYAAMEjAAB/KQAAEAAAAA=="/>
              </a:ext>
            </a:extLst>
          </p:cNvSpPr>
          <p:nvPr>
            <p:ph type="ftr" idx="4294967295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sz="1400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Telling the Story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EAAAAA=="/>
              </a:ext>
            </a:extLst>
          </p:cNvSpPr>
          <p:nvPr>
            <p:ph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r>
              <a:t>Have a thesis/ have a narrative</a:t>
            </a:r>
          </a:p>
          <a:p>
            <a:pPr>
              <a:defRPr/>
            </a:pPr>
            <a:r>
              <a:rPr>
                <a:solidFill>
                  <a:schemeClr val="tx2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Five Key Questions</a:t>
            </a:r>
          </a:p>
          <a:p>
            <a:pPr lvl="1">
              <a:spcBef>
                <a:spcPts val="0"/>
              </a:spcBef>
              <a:defRPr/>
            </a:pPr>
            <a:r>
              <a:rPr sz="2600"/>
              <a:t>What is the problem?</a:t>
            </a:r>
          </a:p>
          <a:p>
            <a:pPr lvl="1">
              <a:defRPr/>
            </a:pPr>
            <a:r>
              <a:rPr sz="2600"/>
              <a:t>Who is the villain causing the problem?</a:t>
            </a:r>
          </a:p>
          <a:p>
            <a:pPr lvl="1">
              <a:defRPr/>
            </a:pPr>
            <a:r>
              <a:rPr sz="2600"/>
              <a:t>Who is the victim?</a:t>
            </a:r>
          </a:p>
          <a:p>
            <a:pPr lvl="1">
              <a:defRPr/>
            </a:pPr>
            <a:r>
              <a:rPr sz="2600"/>
              <a:t>Who is the hero?</a:t>
            </a:r>
          </a:p>
          <a:p>
            <a:pPr lvl="1">
              <a:defRPr sz="4400">
                <a:solidFill>
                  <a:schemeClr val="tx2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sz="260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What is the common sense solution?</a:t>
            </a:r>
          </a:p>
          <a:p>
            <a:pPr>
              <a:defRPr sz="2600"/>
            </a:pPr>
            <a:endParaRPr sz="2600">
              <a:solidFill>
                <a:schemeClr val="tx1"/>
              </a:solidFill>
              <a:latin typeface="Arial" pitchFamily="2" charset="0"/>
              <a:ea typeface="Arial" pitchFamily="2" charset="0"/>
              <a:cs typeface="A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Try it out 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EAAAAA=="/>
              </a:ext>
            </a:extLst>
          </p:cNvSpPr>
          <p:nvPr>
            <p:ph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xmlns="" val="SMDATA_14_FyFaVx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/AAAADAAAABAAAAAAAAAAAAAAAAAAAAAAAAAAHgAAAGgAAAAAAAAAAAAAAAAAAAAAAAAAAAAAABAnAAAQJwAAAAAAAAAAAAAAAAAAAAAAAAAAAAAAAAAAAAAAAAAAAAAUAAAAAAAAAMDA/wAAAAAAZAAAADIAAAAAAAAAZAAAAAAAAAB/f38ACgAAAB8AAABUAAAAu+DjBf///wEAAAAAAAAAAAAAAAAAAAAAAAAAAAAAAAAAAAAAAAAAACFmpQJ/f38AgICAA8zMzADAwP8Af39/AAAAAAAAAAAAAAAAAP///wAAAAAAIQAAABgAAAAUAAAAlgUAAMUBAAB4MgAAvScAABAAAA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" y="287655"/>
            <a:ext cx="7296150" cy="6172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Finally, The VOICE!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EAAAAA=="/>
              </a:ext>
            </a:extLst>
          </p:cNvSpPr>
          <p:nvPr>
            <p:ph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r>
              <a:rPr dirty="0"/>
              <a:t>Use it - we will be working on that next in small </a:t>
            </a:r>
            <a:r>
              <a:rPr dirty="0" smtClean="0"/>
              <a:t>groups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Tone</a:t>
            </a:r>
          </a:p>
          <a:p>
            <a:pPr lvl="1">
              <a:defRPr/>
            </a:pPr>
            <a:r>
              <a:rPr lang="en-US" dirty="0" smtClean="0"/>
              <a:t>Volume</a:t>
            </a:r>
          </a:p>
          <a:p>
            <a:pPr lvl="1">
              <a:defRPr/>
            </a:pPr>
            <a:r>
              <a:rPr lang="en-US" dirty="0" smtClean="0"/>
              <a:t>Voice Inflection</a:t>
            </a:r>
          </a:p>
          <a:p>
            <a:pPr lvl="1">
              <a:defRPr/>
            </a:pPr>
            <a:r>
              <a:rPr lang="en-US" dirty="0" smtClean="0"/>
              <a:t>Enunciation</a:t>
            </a:r>
          </a:p>
          <a:p>
            <a:pPr lvl="1">
              <a:defRPr/>
            </a:pPr>
            <a:r>
              <a:rPr lang="en-US" dirty="0" smtClean="0"/>
              <a:t>Mannerisms</a:t>
            </a:r>
          </a:p>
          <a:p>
            <a:pPr lvl="1">
              <a:defRPr/>
            </a:pPr>
            <a:r>
              <a:rPr lang="en-US" dirty="0" smtClean="0"/>
              <a:t>Speed</a:t>
            </a:r>
          </a:p>
          <a:p>
            <a:pPr lvl="1">
              <a:defRPr/>
            </a:pPr>
            <a:r>
              <a:rPr lang="en-US" dirty="0" smtClean="0"/>
              <a:t>Contrast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Xq1cw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What is Persuasion?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8EJGE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AAAAAA=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Persuasion is a process.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Persuasion is an attempt to influence another </a:t>
            </a:r>
            <a:r>
              <a:rPr sz="2800"/>
              <a:t>.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Persuasion prepares people to change or form their own views </a:t>
            </a:r>
            <a:r>
              <a:rPr sz="2800"/>
              <a:t>.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Persuasion happens through the transmission of a message.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Persuasion requires free choice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u2gYE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ZiYAAKgRAAB/KQAAEAAAAA=="/>
              </a:ext>
            </a:extLst>
          </p:cNvSpPr>
          <p:nvPr>
            <p:ph type="dt" sz="quarter" idx="4294967295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tx1"/>
                </a:solidFill>
              </a:defRPr>
            </a:pPr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eljLE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+FAAAZiYAAMEjAAB/KQAAEAAAAA=="/>
              </a:ext>
            </a:extLst>
          </p:cNvSpPr>
          <p:nvPr>
            <p:ph type="ftr" sz="quarter" idx="4294967295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tx1"/>
                </a:solidFill>
              </a:defRPr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zorWU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What is Persuasion? 2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IK6Or4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EAAAAA=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Persuasion is a process</a:t>
            </a:r>
          </a:p>
          <a:p>
            <a:pPr marL="619125" marR="0" lvl="1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step by step 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NbHNY8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ZiYAAKgRAAB/KQAAEAAAAA=="/>
              </a:ext>
            </a:extLst>
          </p:cNvSpPr>
          <p:nvPr>
            <p:ph type="dt" sz="quarter" idx="4294967295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tx1"/>
                </a:solidFill>
              </a:defRPr>
            </a:pPr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TGc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+FAAAZiYAAMEjAAB/KQAAEAAAAA=="/>
              </a:ext>
            </a:extLst>
          </p:cNvSpPr>
          <p:nvPr>
            <p:ph type="ftr" sz="quarter" idx="4294967295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tx1"/>
                </a:solidFill>
              </a:defRPr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hl8xY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What is Persuasion? 3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U2acY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EAAAAA=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Persuasion is an attempt to influence another</a:t>
            </a:r>
          </a:p>
          <a:p>
            <a:pPr marL="619125" marR="0" lvl="1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is a crying baby a Persuader?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bkybs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ZiYAAKgRAAB/KQAAEAAAAA=="/>
              </a:ext>
            </a:extLst>
          </p:cNvSpPr>
          <p:nvPr>
            <p:ph type="dt" sz="quarter" idx="4294967295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tx1"/>
                </a:solidFill>
              </a:defRPr>
            </a:pPr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HG95M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+FAAAZiYAAMEjAAB/KQAAEAAAAA=="/>
              </a:ext>
            </a:extLst>
          </p:cNvSpPr>
          <p:nvPr>
            <p:ph type="ftr" sz="quarter" idx="4294967295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tx1"/>
                </a:solidFill>
              </a:defRPr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zoHRg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What is Persuasion? 4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wWWMQ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EAAAAA=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Persuasion prepares people to change or form their own views </a:t>
            </a:r>
            <a:r>
              <a:rPr sz="2800"/>
              <a:t>?</a:t>
            </a:r>
          </a:p>
          <a:p>
            <a:pPr marL="619125" marR="0" lvl="1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force anybody lately?</a:t>
            </a:r>
          </a:p>
          <a:p>
            <a:pPr marL="619125" marR="0" lvl="1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HWwNk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ZiYAAKgRAAB/KQAAEAAAAA=="/>
              </a:ext>
            </a:extLst>
          </p:cNvSpPr>
          <p:nvPr>
            <p:ph type="dt" sz="quarter" idx="4294967295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tx1"/>
                </a:solidFill>
              </a:defRPr>
            </a:pPr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MRN69Y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+FAAAZiYAAMEjAAB/KQAAEAAAAA=="/>
              </a:ext>
            </a:extLst>
          </p:cNvSpPr>
          <p:nvPr>
            <p:ph type="ftr" sz="quarter" idx="4294967295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tx1"/>
                </a:solidFill>
              </a:defRPr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A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What is Persuasion? 4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BobAACFJQAAAAAAAA=="/>
              </a:ext>
            </a:extLst>
          </p:cNvSpPr>
          <p:nvPr>
            <p:ph sz="half" idx="1"/>
          </p:nvPr>
        </p:nvSpPr>
        <p:spPr>
          <a:xfrm>
            <a:off x="430530" y="1577975"/>
            <a:ext cx="3975100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619125" marR="0" lvl="1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rPr sz="3200"/>
              <a:t>Persuasion happens through the transmission of a message.</a:t>
            </a:r>
          </a:p>
          <a:p>
            <a:pPr marL="952500" marR="0" lvl="2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is art persuasion?</a:t>
            </a:r>
          </a:p>
        </p:txBody>
      </p:sp>
      <p:sp>
        <p:nvSpPr>
          <p:cNvPr id="4" name="Object2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D0HAAAtQkAAGk1AACFJQAAEAAAAA=="/>
              </a:ext>
            </a:extLst>
          </p:cNvSpPr>
          <p:nvPr>
            <p:ph sz="half" idx="2"/>
          </p:nvPr>
        </p:nvSpPr>
        <p:spPr>
          <a:xfrm>
            <a:off x="4706620" y="1577975"/>
            <a:ext cx="397573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0"/>
                <a:ea typeface="SimSun" charset="0"/>
                <a:cs typeface="Times New Roman" pitchFamily="1" charset="0"/>
              </a:defRPr>
            </a:pPr>
            <a:endParaRPr/>
          </a:p>
        </p:txBody>
      </p:sp>
      <p:pic>
        <p:nvPicPr>
          <p:cNvPr id="5" name="Picture1"/>
          <p:cNvPicPr>
            <a:picLocks noChangeAspect="1"/>
            <a:extLst>
              <a:ext uri="smNativeData">
                <pr:smNativeData xmlns:pr="smNativeData" xmlns="" val="SMDATA_14_FyFaVx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D/AAAADAAAABAAAAAAAAAAAAAAAAAAAAAAAAAAHgAAAGgAAAAAAAAAAAAAAAAAAAAAAAAAAAAAABAnAAAQJwAAAAAAAAAAAAAAAAAAAAAAAAAAAAAAAAAAAAAAAAAAAAAUAAAAAAAAAMDA/wAAAAAAZAAAADIAAAAAAAAAZAAAAAAAAAB/f38ACgAAAB8AAABUAAAAu+DjBf///wEAAAAAAAAAAAAAAAAAAAAAAAAAAAAAAAAAAAAAAAAAACFmpQJ/f38AgICAA8zMzADAwP8Af39/AAAAAAAAAAAAAAAAAP///wAAAAAAIQAAABgAAAAUAAAA7RsAAA4HAACHNAAAZiYAAAAAAA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539615" y="1146810"/>
            <a:ext cx="3999230" cy="50952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What is Persuasion? 5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EAAAAA=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3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Persuasion requires free choice</a:t>
            </a:r>
          </a:p>
          <a:p>
            <a:pPr marL="619125" marR="0" lvl="1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Can you persuade a zombie? a Trump supporter? 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ZiYAAKgRAAB/KQAAEAAAAA=="/>
              </a:ext>
            </a:extLst>
          </p:cNvSpPr>
          <p:nvPr>
            <p:ph type="dt" sz="quarter" idx="4294967295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tx1"/>
                </a:solidFill>
              </a:defRPr>
            </a:pPr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+FAAAZiYAAMEjAAB/KQAAEAAAAA=="/>
              </a:ext>
            </a:extLst>
          </p:cNvSpPr>
          <p:nvPr>
            <p:ph type="ftr" sz="quarter" idx="4294967295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tx1"/>
                </a:solidFill>
              </a:defRPr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xQEAAGk1AADUCAAAEAAAAA=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In a moment....</a:t>
            </a:r>
          </a:p>
        </p:txBody>
      </p:sp>
      <p:sp>
        <p:nvSpPr>
          <p:cNvPr id="3" name="Object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tQkAAGk1AACFJQAAEAAAAA=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We will have several of you try to persuade us.</a:t>
            </a:r>
          </a:p>
          <a:p>
            <a: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8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You will ask you to do this:</a:t>
            </a:r>
          </a:p>
          <a:p>
            <a:pPr marL="619125" marR="0" lvl="1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1. </a:t>
            </a:r>
            <a:r>
              <a:rPr sz="2200"/>
              <a:t>record at the top of a page of your notebook how you feel about the topic before the speaker starts</a:t>
            </a:r>
          </a:p>
          <a:p>
            <a:pPr marL="619125" marR="0" lvl="1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2. When the speaker finishes record your opinion</a:t>
            </a:r>
          </a:p>
          <a:p>
            <a:pPr marL="619125" marR="0" lvl="1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2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3. Try to figure out the tactics the speaker used in their efforts at persuasion</a:t>
            </a:r>
          </a:p>
          <a:p>
            <a:pPr marL="952500" marR="0" lvl="2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0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For example - appeals to logic, name-calling, name dropping, emotional appeals, pretty words, examples, appeals to guilt, etc.</a:t>
            </a:r>
          </a:p>
          <a:p>
            <a:pPr marL="619125" marR="0" lvl="1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0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r>
              <a:t>What was their best tactic? which was worst? why?</a:t>
            </a:r>
          </a:p>
          <a:p>
            <a:pPr marL="952500" marR="0" lvl="2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400" b="0" i="0" u="none" strike="noStrike" kern="1" spc="0" baseline="0">
                <a:solidFill>
                  <a:schemeClr val="tx1"/>
                </a:solidFill>
                <a:latin typeface="Arial" pitchFamily="2" charset="0"/>
                <a:ea typeface="Arial" pitchFamily="2" charset="0"/>
                <a:cs typeface="Arial" pitchFamily="2" charset="0"/>
              </a:defRPr>
            </a:pPr>
            <a:endParaRPr/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mAgAAZiYAAKgRAAB/KQAAEAAAAA=="/>
              </a:ext>
            </a:extLst>
          </p:cNvSpPr>
          <p:nvPr>
            <p:ph type="dt" sz="quarter" idx="4294967295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tx1"/>
                </a:solidFill>
              </a:defRPr>
            </a:pPr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="" val="SMDATA_12_FyFaVx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CFmpQ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IWalAn9/fwCAgIADzMzMAMDA/wB/f38AAAAAAAAAAAAAAAAAAAAAAAAAAAAhAAAAGAAAABQAAAC+FAAAZiYAAMEjAAB/KQAAEAAAAA=="/>
              </a:ext>
            </a:extLst>
          </p:cNvSpPr>
          <p:nvPr>
            <p:ph type="ftr" sz="quarter" idx="4294967295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>
                <a:solidFill>
                  <a:schemeClr val="tx1"/>
                </a:solidFill>
              </a:defRPr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2166A5"/>
      </a:dk1>
      <a:lt1>
        <a:srgbClr val="FFFFFF"/>
      </a:lt1>
      <a:dk2>
        <a:srgbClr val="2064A2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2166A5"/>
        </a:dk1>
        <a:lt1>
          <a:srgbClr val="FFFFFF"/>
        </a:lt1>
        <a:dk2>
          <a:srgbClr val="2064A2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2166A5"/>
        </a:lt1>
        <a:dk2>
          <a:srgbClr val="808080"/>
        </a:dk2>
        <a:lt2>
          <a:srgbClr val="2064A2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FFFF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626262"/>
        </a:dk1>
        <a:lt1>
          <a:srgbClr val="A3A699"/>
        </a:lt1>
        <a:dk2>
          <a:srgbClr val="62626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60597B"/>
        </a:dk1>
        <a:lt1>
          <a:srgbClr val="9A9ABC"/>
        </a:lt1>
        <a:dk2>
          <a:srgbClr val="60597B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2166A5"/>
        </a:dk1>
        <a:lt1>
          <a:srgbClr val="FFFFFF"/>
        </a:lt1>
        <a:dk2>
          <a:srgbClr val="2064A2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</Words>
  <Application>Microsoft Office PowerPoint</Application>
  <PresentationFormat>On-screen Show (4:3)</PresentationFormat>
  <Paragraphs>94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Presentation</vt:lpstr>
      <vt:lpstr>PowerPoint Presentation</vt:lpstr>
      <vt:lpstr>Persuasion: The KEY to Successful Debate</vt:lpstr>
      <vt:lpstr>What is Persuasion?</vt:lpstr>
      <vt:lpstr>What is Persuasion? 2</vt:lpstr>
      <vt:lpstr>What is Persuasion? 3</vt:lpstr>
      <vt:lpstr>What is Persuasion? 4</vt:lpstr>
      <vt:lpstr>What is Persuasion? 4</vt:lpstr>
      <vt:lpstr>What is Persuasion? 5</vt:lpstr>
      <vt:lpstr>In a moment....</vt:lpstr>
      <vt:lpstr>A Practical Experiment</vt:lpstr>
      <vt:lpstr>Break into small groups of 8 or so</vt:lpstr>
      <vt:lpstr>PowerPoint Presentation</vt:lpstr>
      <vt:lpstr>The Big Three</vt:lpstr>
      <vt:lpstr>An Example</vt:lpstr>
      <vt:lpstr>Ethos</vt:lpstr>
      <vt:lpstr>Pathos</vt:lpstr>
      <vt:lpstr>Logos</vt:lpstr>
      <vt:lpstr>Deduction</vt:lpstr>
      <vt:lpstr>Induction</vt:lpstr>
      <vt:lpstr>Telling the Story</vt:lpstr>
      <vt:lpstr>Try it out </vt:lpstr>
      <vt:lpstr>Finally, The VOICE!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Persuasion: The KEY to Successful Debate</dc:title>
  <dc:creator>SJuser</dc:creator>
  <cp:lastModifiedBy>Murvin Auzenne</cp:lastModifiedBy>
  <cp:revision>2</cp:revision>
  <dcterms:created xsi:type="dcterms:W3CDTF">2016-06-08T09:57:28Z</dcterms:created>
  <dcterms:modified xsi:type="dcterms:W3CDTF">2016-06-10T20:24:33Z</dcterms:modified>
</cp:coreProperties>
</file>