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1" r:id="rId4"/>
    <p:sldId id="263" r:id="rId5"/>
    <p:sldId id="269" r:id="rId6"/>
    <p:sldId id="270" r:id="rId7"/>
    <p:sldId id="271" r:id="rId8"/>
    <p:sldId id="257" r:id="rId9"/>
    <p:sldId id="258" r:id="rId10"/>
    <p:sldId id="260" r:id="rId11"/>
    <p:sldId id="272" r:id="rId12"/>
    <p:sldId id="262" r:id="rId13"/>
    <p:sldId id="259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6"/>
    <p:restoredTop sz="90929"/>
  </p:normalViewPr>
  <p:slideViewPr>
    <p:cSldViewPr showGuides="1"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581400" y="685800"/>
            <a:ext cx="5561013" cy="33528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181600" y="4038600"/>
            <a:ext cx="3960813" cy="1752600"/>
          </a:xfrm>
          <a:ln w="9525"/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mtClean="0">
                <a:solidFill>
                  <a:srgbClr val="EAEAEA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mtClean="0">
                <a:solidFill>
                  <a:srgbClr val="EAEAEA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EAEAEA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 w="12700" cap="sq">
            <a:miter lim="800000"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p>
            <a:pPr algn="r">
              <a:spcBef>
                <a:spcPct val="50000"/>
              </a:spcBef>
            </a:pPr>
            <a:fld id="{9A0DB2DC-4C9A-4742-B13C-FB6460FD3503}" type="slidenum">
              <a:rPr lang="en-US" dirty="0">
                <a:solidFill>
                  <a:srgbClr val="EAEAEA"/>
                </a:solidFill>
              </a:rPr>
            </a:fld>
            <a:endParaRPr lang="en-US" dirty="0">
              <a:solidFill>
                <a:srgbClr val="EAEAEA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533400"/>
            <a:ext cx="190500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533400"/>
            <a:ext cx="556260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Tx/>
              <a:buFont typeface="Wingdings" panose="05000000000000000000" pitchFamily="2" charset="2"/>
              <a:buNone/>
              <a:defRPr/>
            </a:pP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5"/>
          <p:cNvSpPr>
            <a:spLocks noGrp="1"/>
          </p:cNvSpPr>
          <p:nvPr>
            <p:ph type="title"/>
          </p:nvPr>
        </p:nvSpPr>
        <p:spPr>
          <a:xfrm>
            <a:off x="1371600" y="533400"/>
            <a:ext cx="7543800" cy="1143000"/>
          </a:xfrm>
          <a:prstGeom prst="rect">
            <a:avLst/>
          </a:prstGeom>
          <a:noFill/>
          <a:ln w="9525">
            <a:noFill/>
          </a:ln>
        </p:spPr>
        <p:txBody>
          <a:bodyPr lIns="92075" tIns="46038" rIns="92075" bIns="46038" anchor="ctr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50000"/>
              </a:spcBef>
              <a:defRPr sz="14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429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spcBef>
                <a:spcPct val="50000"/>
              </a:spcBef>
              <a:defRPr sz="14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charset="0"/>
              <a:ea typeface="+mn-ea"/>
              <a:cs typeface="+mn-cs"/>
            </a:endParaRP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>
              <a:spcBef>
                <a:spcPct val="50000"/>
              </a:spcBef>
            </a:pPr>
            <a:fld id="{9A0DB2DC-4C9A-4742-B13C-FB6460FD3503}" type="slidenum">
              <a:rPr lang="en-US" dirty="0">
                <a:latin typeface="Times New Roman" panose="02020603050405020304" charset="0"/>
              </a:rPr>
            </a:fld>
            <a:endParaRPr lang="en-US" dirty="0">
              <a:latin typeface="Times New Roman" panose="02020603050405020304" charset="0"/>
            </a:endParaRPr>
          </a:p>
        </p:txBody>
      </p:sp>
      <p:pic>
        <p:nvPicPr>
          <p:cNvPr id="1030" name="Picture 10" descr="C:\WINNT\Profiles\rebeccal\Personal\pics\strtegic1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0" y="0"/>
            <a:ext cx="12192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31" name="Rectangle 11"/>
          <p:cNvSpPr>
            <a:spLocks noGrp="1"/>
          </p:cNvSpPr>
          <p:nvPr>
            <p:ph type="body" idx="1"/>
          </p:nvPr>
        </p:nvSpPr>
        <p:spPr>
          <a:xfrm>
            <a:off x="1371600" y="1981200"/>
            <a:ext cx="7620000" cy="4114800"/>
          </a:xfrm>
          <a:prstGeom prst="rect">
            <a:avLst/>
          </a:prstGeom>
          <a:noFill/>
          <a:ln w="12700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95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 vert="horz" wrap="square" lIns="92075" tIns="46038" rIns="92075" bIns="46038" numCol="1" anchor="ctr" anchorCtr="0" compatLnSpc="1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CX Purpose and Strategies</a:t>
            </a:r>
            <a:endParaRPr kumimoji="0" lang="en-US" sz="4400" b="0" i="0" u="none" strike="noStrike" kern="0" cap="none" spc="0" normalizeH="0" baseline="0" noProof="0" smtClean="0">
              <a:ln>
                <a:noFill/>
              </a:ln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type="subTitle" sz="quarter" idx="1"/>
          </p:nvPr>
        </p:nvSpPr>
        <p:spPr>
          <a:ln w="12700"/>
        </p:spPr>
        <p:txBody>
          <a:bodyPr vert="horz" wrap="square" lIns="92075" tIns="46038" rIns="92075" bIns="46038" anchor="ctr"/>
          <a:p>
            <a:pPr eaLnBrk="1" hangingPunct="1">
              <a:buFont typeface="Wingdings" panose="05000000000000000000" pitchFamily="2" charset="2"/>
            </a:pPr>
            <a:r>
              <a:rPr dirty="0">
                <a:latin typeface="+mn-lt"/>
                <a:ea typeface="+mn-ea"/>
                <a:cs typeface="+mn-cs"/>
              </a:rPr>
              <a:t>The way you ask the things you do….</a:t>
            </a:r>
            <a:endParaRPr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Conduct in CX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Strong, pleasant personality</a:t>
            </a:r>
            <a:endParaRPr lang="en-US"/>
          </a:p>
          <a:p>
            <a:r>
              <a:rPr lang="en-US"/>
              <a:t>KEEP your cool.</a:t>
            </a:r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2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/>
          <a:p>
            <a:pPr eaLnBrk="1" hangingPunct="1"/>
            <a:r>
              <a:rPr dirty="0"/>
              <a:t>Responding</a:t>
            </a:r>
            <a:endParaRPr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dirty="0"/>
              <a:t>Read your words from case</a:t>
            </a:r>
            <a:endParaRPr dirty="0"/>
          </a:p>
          <a:p>
            <a:pPr eaLnBrk="1" hangingPunct="1"/>
            <a:r>
              <a:rPr dirty="0"/>
              <a:t>Keep answers short</a:t>
            </a:r>
            <a:endParaRPr dirty="0"/>
          </a:p>
          <a:p>
            <a:pPr eaLnBrk="1" hangingPunct="1"/>
            <a:r>
              <a:rPr dirty="0"/>
              <a:t>Listen to how it was asked</a:t>
            </a:r>
            <a:endParaRPr dirty="0"/>
          </a:p>
          <a:p>
            <a:pPr eaLnBrk="1" hangingPunct="1"/>
            <a:r>
              <a:rPr dirty="0"/>
              <a:t>Responding to “wife beating questions”</a:t>
            </a:r>
            <a:endParaRPr dirty="0"/>
          </a:p>
          <a:p>
            <a:pPr eaLnBrk="1" hangingPunct="1"/>
            <a:r>
              <a:rPr dirty="0"/>
              <a:t>NO – rudeness, bullying</a:t>
            </a:r>
            <a:endParaRPr dirty="0"/>
          </a:p>
          <a:p>
            <a:pPr eaLnBrk="1" hangingPunct="1"/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4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/>
          <a:p>
            <a:pPr eaLnBrk="1" hangingPunct="1"/>
            <a:r>
              <a:rPr dirty="0"/>
              <a:t>When You have Nothing</a:t>
            </a:r>
            <a:endParaRPr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sz="2400" dirty="0"/>
              <a:t>Go down the flow</a:t>
            </a:r>
            <a:endParaRPr sz="2400" dirty="0"/>
          </a:p>
          <a:p>
            <a:pPr eaLnBrk="1" hangingPunct="1"/>
            <a:r>
              <a:rPr sz="2400" dirty="0"/>
              <a:t>Ask about each major element – make them repeat it in their own words</a:t>
            </a:r>
            <a:endParaRPr sz="2400" dirty="0"/>
          </a:p>
          <a:p>
            <a:pPr eaLnBrk="1" hangingPunct="1"/>
            <a:r>
              <a:rPr sz="2400" dirty="0"/>
              <a:t>Ask why X is true, make them tell you in their own words</a:t>
            </a:r>
            <a:endParaRPr sz="2400" dirty="0"/>
          </a:p>
          <a:p>
            <a:pPr eaLnBrk="1" hangingPunct="1"/>
            <a:r>
              <a:rPr sz="2400" dirty="0"/>
              <a:t>Ask them about specific pieces of evidence</a:t>
            </a:r>
            <a:endParaRPr sz="2400" dirty="0"/>
          </a:p>
          <a:p>
            <a:pPr eaLnBrk="1" hangingPunct="1"/>
            <a:r>
              <a:rPr sz="2400" dirty="0"/>
              <a:t>Use dumb responses in your next speech</a:t>
            </a:r>
            <a:endParaRPr sz="2400" dirty="0"/>
          </a:p>
          <a:p>
            <a:pPr eaLnBrk="1" hangingPunct="1"/>
            <a:r>
              <a:rPr sz="2400" dirty="0"/>
              <a:t>Ask for examples.</a:t>
            </a:r>
            <a:endParaRPr sz="2400" dirty="0"/>
          </a:p>
          <a:p>
            <a:pPr eaLnBrk="1" hangingPunct="1"/>
            <a:r>
              <a:rPr sz="2400" dirty="0"/>
              <a:t>Apply their position logic to a hard case and expose its potential for harm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/>
          <a:p>
            <a:pPr eaLnBrk="1" hangingPunct="1"/>
            <a:r>
              <a:rPr dirty="0"/>
              <a:t>Standing side by side</a:t>
            </a:r>
            <a:endParaRPr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dirty="0"/>
              <a:t>Why CX is important</a:t>
            </a:r>
            <a:endParaRPr dirty="0"/>
          </a:p>
          <a:p>
            <a:pPr eaLnBrk="1" hangingPunct="1"/>
            <a:r>
              <a:rPr dirty="0"/>
              <a:t>Yes or No….</a:t>
            </a:r>
            <a:endParaRPr dirty="0"/>
          </a:p>
          <a:p>
            <a:pPr eaLnBrk="1" hangingPunct="1"/>
            <a:r>
              <a:rPr dirty="0"/>
              <a:t>Controlling your time</a:t>
            </a:r>
            <a:endParaRPr dirty="0"/>
          </a:p>
          <a:p>
            <a:pPr eaLnBrk="1" hangingPunct="1"/>
            <a:r>
              <a:rPr dirty="0"/>
              <a:t>CX is a continuation of your discussion with the judge. </a:t>
            </a:r>
            <a:endParaRPr dirty="0"/>
          </a:p>
          <a:p>
            <a:pPr lvl="1" eaLnBrk="1" hangingPunct="1"/>
            <a:r>
              <a:rPr dirty="0"/>
              <a:t>Your goals in CX show your knowledge of the topic and articulate your arguments while engaging in your opponents’ arguments.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/>
          <a:p>
            <a:r>
              <a:rPr dirty="0"/>
              <a:t>Standing Side by Side 2</a:t>
            </a:r>
            <a:endParaRPr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r>
              <a:rPr dirty="0"/>
              <a:t>You are speaking to the judge; you are not trying to persuade your opponent.</a:t>
            </a:r>
            <a:endParaRPr dirty="0"/>
          </a:p>
          <a:p>
            <a:pPr lvl="1"/>
            <a:r>
              <a:rPr dirty="0"/>
              <a:t>eye contact and body language should be directed at the judge, not your opponent.</a:t>
            </a:r>
            <a:endParaRPr dirty="0"/>
          </a:p>
          <a:p>
            <a:pPr lvl="1"/>
            <a:r>
              <a:rPr dirty="0"/>
              <a:t>BUT steal a glance at opponent's body language..</a:t>
            </a:r>
            <a:endParaRPr dirty="0"/>
          </a:p>
          <a:p>
            <a:r>
              <a:rPr dirty="0"/>
              <a:t>A useful phrase to know “Please read me from case where you prove….”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How to start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 3.	Start with a prepared question to create a good impression and put you on the offensive. </a:t>
            </a:r>
            <a:endParaRPr lang="en-US"/>
          </a:p>
          <a:p>
            <a:r>
              <a:rPr lang="en-US"/>
              <a:t> a) Ask a question that helps to advertise your case position.	</a:t>
            </a:r>
            <a:endParaRPr lang="en-US"/>
          </a:p>
          <a:p>
            <a:pPr lvl="1"/>
            <a:r>
              <a:rPr lang="en-US"/>
              <a:t>If I show that X is the case, do I win the round?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Down the Flow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3500" y="2032635"/>
            <a:ext cx="7620000" cy="4114800"/>
          </a:xfrm>
        </p:spPr>
        <p:txBody>
          <a:bodyPr/>
          <a:p>
            <a:r>
              <a:rPr lang="en-US"/>
              <a:t> Go down the flow in order from questions about definitions ( which should NOT take up much time – definitional debates – except in extreme abuse situations will not win you many roounds) to last contention. 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With Purpose!!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/>
              <a:t>Not random questions</a:t>
            </a:r>
            <a:endParaRPr lang="en-US"/>
          </a:p>
          <a:p>
            <a:pPr lvl="1"/>
            <a:r>
              <a:rPr lang="en-US"/>
              <a:t> a) five specific purposes: clarification, refutation, preparation, focusing, undermining opponet's credibility (believability)</a:t>
            </a:r>
            <a:endParaRPr lang="en-US"/>
          </a:p>
          <a:p>
            <a:pPr lvl="1"/>
            <a:r>
              <a:rPr lang="en-US"/>
              <a:t>b ) can't do all of these on every point of his/her case . Pick and choose which ones you go for against which points in his/her case. </a:t>
            </a:r>
            <a:endParaRPr lang="en-US"/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/>
          <a:p>
            <a:pPr eaLnBrk="1" hangingPunct="1"/>
            <a:r>
              <a:rPr dirty="0"/>
              <a:t>Clarification</a:t>
            </a:r>
            <a:endParaRPr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/>
            <a:r>
              <a:rPr sz="2800" dirty="0"/>
              <a:t>Look smart asking for the points you missed in your opponent's case</a:t>
            </a:r>
            <a:endParaRPr sz="2800" dirty="0"/>
          </a:p>
          <a:p>
            <a:pPr eaLnBrk="1" hangingPunct="1"/>
            <a:r>
              <a:rPr sz="2800" dirty="0"/>
              <a:t>Ask specific questions-</a:t>
            </a:r>
            <a:endParaRPr sz="2800" dirty="0"/>
          </a:p>
          <a:p>
            <a:pPr lvl="1" eaLnBrk="1" hangingPunct="1"/>
            <a:r>
              <a:rPr sz="2400" dirty="0"/>
              <a:t>What does your first contention prove?</a:t>
            </a:r>
            <a:endParaRPr sz="2400" dirty="0"/>
          </a:p>
          <a:p>
            <a:pPr lvl="1" eaLnBrk="1" hangingPunct="1"/>
            <a:r>
              <a:rPr sz="2400" dirty="0"/>
              <a:t>What is the main idea (thesis) of Contention 1? </a:t>
            </a:r>
            <a:endParaRPr sz="2400" dirty="0"/>
          </a:p>
          <a:p>
            <a:pPr eaLnBrk="1" hangingPunct="1"/>
            <a:r>
              <a:rPr sz="2800" dirty="0"/>
              <a:t>What is the link between your V and VC?</a:t>
            </a:r>
            <a:endParaRPr sz="2800" dirty="0"/>
          </a:p>
          <a:p>
            <a:pPr eaLnBrk="1" hangingPunct="1"/>
            <a:r>
              <a:rPr sz="2800" dirty="0"/>
              <a:t> Why is your study on juvenile repeat offenders better than mine?</a:t>
            </a:r>
            <a:endParaRPr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Rectangle 1026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/>
          <a:p>
            <a:pPr eaLnBrk="1" hangingPunct="1"/>
            <a:r>
              <a:rPr dirty="0"/>
              <a:t>Concessions and Traps</a:t>
            </a:r>
            <a:endParaRPr dirty="0"/>
          </a:p>
        </p:txBody>
      </p:sp>
      <p:sp>
        <p:nvSpPr>
          <p:cNvPr id="7171" name="Rectangle 1027"/>
          <p:cNvSpPr>
            <a:spLocks noGrp="1"/>
          </p:cNvSpPr>
          <p:nvPr>
            <p:ph idx="1"/>
          </p:nvPr>
        </p:nvSpPr>
        <p:spPr>
          <a:xfrm>
            <a:off x="1371600" y="1981200"/>
            <a:ext cx="7620000" cy="4495800"/>
          </a:xfrm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sz="2400" dirty="0"/>
              <a:t>Ask about their position (case thesis)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Ask questions in baby steps – get agreements to obvious points first. (garden path)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Ask questions that reasonable people would have a hard time disagreeing with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Question too far…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Large audience tactics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Re-word your opponent's argument – reduce it to absurdity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Turn it</a:t>
            </a:r>
            <a:endParaRPr sz="2400" dirty="0"/>
          </a:p>
          <a:p>
            <a:pPr eaLnBrk="1" hangingPunct="1">
              <a:lnSpc>
                <a:spcPct val="90000"/>
              </a:lnSpc>
            </a:pPr>
            <a:r>
              <a:rPr sz="2400" dirty="0"/>
              <a:t>Challenge evidence! – D-C-W</a:t>
            </a:r>
            <a:endParaRPr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8" name="Rectangle 2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2075" tIns="46038" rIns="92075" bIns="46038" anchor="ctr"/>
          <a:p>
            <a:pPr eaLnBrk="1" hangingPunct="1"/>
            <a:r>
              <a:rPr dirty="0"/>
              <a:t>Set Up Questions</a:t>
            </a:r>
            <a:endParaRPr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/>
          <a:p>
            <a:pPr eaLnBrk="1" hangingPunct="1">
              <a:lnSpc>
                <a:spcPct val="90000"/>
              </a:lnSpc>
            </a:pPr>
            <a:r>
              <a:rPr sz="2800" dirty="0"/>
              <a:t>Look for contradictions in the case  </a:t>
            </a:r>
            <a:endParaRPr sz="2800" dirty="0"/>
          </a:p>
          <a:p>
            <a:pPr eaLnBrk="1" hangingPunct="1">
              <a:lnSpc>
                <a:spcPct val="90000"/>
              </a:lnSpc>
            </a:pPr>
            <a:r>
              <a:rPr sz="2800" dirty="0"/>
              <a:t>Go after empirical studies</a:t>
            </a:r>
            <a:endParaRPr sz="2800" dirty="0"/>
          </a:p>
          <a:p>
            <a:pPr eaLnBrk="1" hangingPunct="1">
              <a:lnSpc>
                <a:spcPct val="90000"/>
              </a:lnSpc>
            </a:pPr>
            <a:r>
              <a:rPr sz="2800" dirty="0"/>
              <a:t>Concessions – even on small things look good in next speech.</a:t>
            </a:r>
            <a:endParaRPr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ategic">
  <a:themeElements>
    <a:clrScheme name="Strategic 2">
      <a:dk1>
        <a:srgbClr val="000000"/>
      </a:dk1>
      <a:lt1>
        <a:srgbClr val="E9E2B6"/>
      </a:lt1>
      <a:dk2>
        <a:srgbClr val="996600"/>
      </a:dk2>
      <a:lt2>
        <a:srgbClr val="786950"/>
      </a:lt2>
      <a:accent1>
        <a:srgbClr val="727DE0"/>
      </a:accent1>
      <a:accent2>
        <a:srgbClr val="D54F41"/>
      </a:accent2>
      <a:accent3>
        <a:srgbClr val="F2EED7"/>
      </a:accent3>
      <a:accent4>
        <a:srgbClr val="000000"/>
      </a:accent4>
      <a:accent5>
        <a:srgbClr val="BCBFED"/>
      </a:accent5>
      <a:accent6>
        <a:srgbClr val="C1473A"/>
      </a:accent6>
      <a:hlink>
        <a:srgbClr val="003300"/>
      </a:hlink>
      <a:folHlink>
        <a:srgbClr val="339933"/>
      </a:folHlink>
    </a:clrScheme>
    <a:fontScheme name="Strategi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non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charset="0"/>
          </a:defRPr>
        </a:defPPr>
      </a:lstStyle>
    </a:lnDef>
  </a:objectDefaults>
  <a:extraClrSchemeLst>
    <a:extraClrScheme>
      <a:clrScheme name="Strategic 1">
        <a:dk1>
          <a:srgbClr val="000000"/>
        </a:dk1>
        <a:lt1>
          <a:srgbClr val="EAEAEA"/>
        </a:lt1>
        <a:dk2>
          <a:srgbClr val="819E81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C1CCC1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66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2">
        <a:dk1>
          <a:srgbClr val="000000"/>
        </a:dk1>
        <a:lt1>
          <a:srgbClr val="E9E2B6"/>
        </a:lt1>
        <a:dk2>
          <a:srgbClr val="996600"/>
        </a:dk2>
        <a:lt2>
          <a:srgbClr val="786950"/>
        </a:lt2>
        <a:accent1>
          <a:srgbClr val="727DE0"/>
        </a:accent1>
        <a:accent2>
          <a:srgbClr val="D54F41"/>
        </a:accent2>
        <a:accent3>
          <a:srgbClr val="F2EED7"/>
        </a:accent3>
        <a:accent4>
          <a:srgbClr val="000000"/>
        </a:accent4>
        <a:accent5>
          <a:srgbClr val="BCBFED"/>
        </a:accent5>
        <a:accent6>
          <a:srgbClr val="C1473A"/>
        </a:accent6>
        <a:hlink>
          <a:srgbClr val="003300"/>
        </a:hlink>
        <a:folHlink>
          <a:srgbClr val="3399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tegic 4">
        <a:dk1>
          <a:srgbClr val="000000"/>
        </a:dk1>
        <a:lt1>
          <a:srgbClr val="EAEAEA"/>
        </a:lt1>
        <a:dk2>
          <a:srgbClr val="BC6262"/>
        </a:dk2>
        <a:lt2>
          <a:srgbClr val="FFCC66"/>
        </a:lt2>
        <a:accent1>
          <a:srgbClr val="727DE0"/>
        </a:accent1>
        <a:accent2>
          <a:srgbClr val="D54F41"/>
        </a:accent2>
        <a:accent3>
          <a:srgbClr val="DAB7B7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000066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5">
        <a:dk1>
          <a:srgbClr val="000000"/>
        </a:dk1>
        <a:lt1>
          <a:srgbClr val="EAEAEA"/>
        </a:lt1>
        <a:dk2>
          <a:srgbClr val="5C74A4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B5BCCF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FFFFCC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tegic 6">
        <a:dk1>
          <a:srgbClr val="000000"/>
        </a:dk1>
        <a:lt1>
          <a:srgbClr val="EAEAEA"/>
        </a:lt1>
        <a:dk2>
          <a:srgbClr val="996600"/>
        </a:dk2>
        <a:lt2>
          <a:srgbClr val="FFCC99"/>
        </a:lt2>
        <a:accent1>
          <a:srgbClr val="727DE0"/>
        </a:accent1>
        <a:accent2>
          <a:srgbClr val="D54F41"/>
        </a:accent2>
        <a:accent3>
          <a:srgbClr val="CAB8AA"/>
        </a:accent3>
        <a:accent4>
          <a:srgbClr val="C8C8C8"/>
        </a:accent4>
        <a:accent5>
          <a:srgbClr val="BCBFED"/>
        </a:accent5>
        <a:accent6>
          <a:srgbClr val="C1473A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Designs\Strategic.pot</Template>
  <TotalTime>0</TotalTime>
  <Words>2652</Words>
  <Application>WPS Presentation</Application>
  <PresentationFormat>On-screen Show (4:3)</PresentationFormat>
  <Paragraphs>87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Liberation Mono</vt:lpstr>
      <vt:lpstr>Strategic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CX Purpose and Strategies</dc:title>
  <dc:creator>Murvin R Auzenn</dc:creator>
  <cp:lastModifiedBy>Murvin Auzenne</cp:lastModifiedBy>
  <cp:revision>15</cp:revision>
  <dcterms:created xsi:type="dcterms:W3CDTF">2005-07-20T11:44:26Z</dcterms:created>
  <dcterms:modified xsi:type="dcterms:W3CDTF">2018-06-06T03:46:18Z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1033-10.2.0.6020</vt:lpwstr>
  </property>
</Properties>
</file>