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C59A2FA-1013-47A6-ABED-67C50DA0C146}" type="datetimeFigureOut">
              <a:rPr lang="en-US" smtClean="0"/>
              <a:t>6/21/2016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737EA-5AF3-4E9E-802F-72709A49FFF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59A2FA-1013-47A6-ABED-67C50DA0C146}" type="datetimeFigureOut">
              <a:rPr lang="en-US" smtClean="0"/>
              <a:t>6/21/2016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737EA-5AF3-4E9E-802F-72709A49FFF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C59A2FA-1013-47A6-ABED-67C50DA0C146}" type="datetimeFigureOut">
              <a:rPr lang="en-US" smtClean="0"/>
              <a:t>6/21/2016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737EA-5AF3-4E9E-802F-72709A49FFFA}"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59A2FA-1013-47A6-ABED-67C50DA0C146}" type="datetimeFigureOut">
              <a:rPr lang="en-US" smtClean="0"/>
              <a:t>6/21/2016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737EA-5AF3-4E9E-802F-72709A49FFFA}"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59A2FA-1013-47A6-ABED-67C50DA0C146}" type="datetimeFigureOut">
              <a:rPr lang="en-US" smtClean="0"/>
              <a:t>6/21/2016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737EA-5AF3-4E9E-802F-72709A49FFF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C59A2FA-1013-47A6-ABED-67C50DA0C146}" type="datetimeFigureOut">
              <a:rPr lang="en-US" smtClean="0"/>
              <a:t>6/21/2016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3737EA-5AF3-4E9E-802F-72709A49FFFA}"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C59A2FA-1013-47A6-ABED-67C50DA0C146}" type="datetimeFigureOut">
              <a:rPr lang="en-US" smtClean="0"/>
              <a:t>6/21/2016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3737EA-5AF3-4E9E-802F-72709A49FFF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59A2FA-1013-47A6-ABED-67C50DA0C146}" type="datetimeFigureOut">
              <a:rPr lang="en-US" smtClean="0"/>
              <a:t>6/21/2016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3737EA-5AF3-4E9E-802F-72709A49FFF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C59A2FA-1013-47A6-ABED-67C50DA0C146}" type="datetimeFigureOut">
              <a:rPr lang="en-US" smtClean="0"/>
              <a:t>6/21/2016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3737EA-5AF3-4E9E-802F-72709A49FFF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C59A2FA-1013-47A6-ABED-67C50DA0C146}" type="datetimeFigureOut">
              <a:rPr lang="en-US" smtClean="0"/>
              <a:t>6/21/2016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3737EA-5AF3-4E9E-802F-72709A49FFFA}"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59A2FA-1013-47A6-ABED-67C50DA0C146}" type="datetimeFigureOut">
              <a:rPr lang="en-US" smtClean="0"/>
              <a:t>6/21/2016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3737EA-5AF3-4E9E-802F-72709A49FFFA}"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C59A2FA-1013-47A6-ABED-67C50DA0C146}" type="datetimeFigureOut">
              <a:rPr lang="en-US" smtClean="0"/>
              <a:t>6/21/2016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D3737EA-5AF3-4E9E-802F-72709A49FFFA}"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Cosmopolitianism</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52142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 </a:t>
            </a:r>
            <a:r>
              <a:rPr lang="en-US" dirty="0" smtClean="0"/>
              <a:t>Core idea: </a:t>
            </a:r>
            <a:r>
              <a:rPr lang="en-US" dirty="0"/>
              <a:t>shared by all cosmopolitan views is the idea that all human beings, regardless of their political affiliation, are (or can and should be) citizens in a single community.</a:t>
            </a:r>
          </a:p>
        </p:txBody>
      </p:sp>
      <p:sp>
        <p:nvSpPr>
          <p:cNvPr id="3" name="Title 2"/>
          <p:cNvSpPr>
            <a:spLocks noGrp="1"/>
          </p:cNvSpPr>
          <p:nvPr>
            <p:ph type="title"/>
          </p:nvPr>
        </p:nvSpPr>
        <p:spPr/>
        <p:txBody>
          <a:bodyPr/>
          <a:lstStyle/>
          <a:p>
            <a:r>
              <a:rPr lang="en-US" dirty="0" smtClean="0"/>
              <a:t>What it is </a:t>
            </a:r>
            <a:endParaRPr lang="en-US" dirty="0"/>
          </a:p>
        </p:txBody>
      </p:sp>
    </p:spTree>
    <p:extLst>
      <p:ext uri="{BB962C8B-B14F-4D97-AF65-F5344CB8AC3E}">
        <p14:creationId xmlns:p14="http://schemas.microsoft.com/office/powerpoint/2010/main" val="3217567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 </a:t>
            </a:r>
            <a:r>
              <a:rPr lang="en-US" dirty="0"/>
              <a:t>some focusing on political institutions, others on moral norms or relationships, and still others focusing on shared markets or forms of cultural expression. </a:t>
            </a:r>
            <a:endParaRPr lang="en-US" dirty="0" smtClean="0"/>
          </a:p>
          <a:p>
            <a:r>
              <a:rPr lang="en-US" dirty="0" smtClean="0"/>
              <a:t>In </a:t>
            </a:r>
            <a:r>
              <a:rPr lang="en-US" dirty="0"/>
              <a:t>most versions of cosmopolitanism, the universal community of world citizens functions as a positive ideal to be cultivated, </a:t>
            </a:r>
            <a:endParaRPr lang="en-US" dirty="0" smtClean="0"/>
          </a:p>
          <a:p>
            <a:r>
              <a:rPr lang="en-US" dirty="0" smtClean="0"/>
              <a:t>but </a:t>
            </a:r>
            <a:r>
              <a:rPr lang="en-US" dirty="0"/>
              <a:t>a few versions exist in which it serves primarily as a ground for denying the existence of special obligations to local forms of political organizations. </a:t>
            </a:r>
            <a:endParaRPr lang="en-US" dirty="0" smtClean="0"/>
          </a:p>
          <a:p>
            <a:r>
              <a:rPr lang="en-US" dirty="0" smtClean="0"/>
              <a:t>Versions </a:t>
            </a:r>
            <a:r>
              <a:rPr lang="en-US" dirty="0"/>
              <a:t>of cosmopolitanism also vary depending on the notion of citizenship they employ, </a:t>
            </a:r>
            <a:endParaRPr lang="en-US" dirty="0" smtClean="0"/>
          </a:p>
          <a:p>
            <a:r>
              <a:rPr lang="en-US" dirty="0" smtClean="0"/>
              <a:t>Why it matters ….obligations and citizenship</a:t>
            </a:r>
            <a:endParaRPr lang="en-US" dirty="0"/>
          </a:p>
        </p:txBody>
      </p:sp>
      <p:sp>
        <p:nvSpPr>
          <p:cNvPr id="3" name="Title 2"/>
          <p:cNvSpPr>
            <a:spLocks noGrp="1"/>
          </p:cNvSpPr>
          <p:nvPr>
            <p:ph type="title"/>
          </p:nvPr>
        </p:nvSpPr>
        <p:spPr/>
        <p:txBody>
          <a:bodyPr/>
          <a:lstStyle/>
          <a:p>
            <a:r>
              <a:rPr lang="en-US" dirty="0" smtClean="0"/>
              <a:t>Different Kinds</a:t>
            </a:r>
            <a:endParaRPr lang="en-US" dirty="0"/>
          </a:p>
        </p:txBody>
      </p:sp>
    </p:spTree>
    <p:extLst>
      <p:ext uri="{BB962C8B-B14F-4D97-AF65-F5344CB8AC3E}">
        <p14:creationId xmlns:p14="http://schemas.microsoft.com/office/powerpoint/2010/main" val="411522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‘moral’ commitment to helping human beings </a:t>
            </a:r>
            <a:endParaRPr lang="en-US" dirty="0" smtClean="0"/>
          </a:p>
          <a:p>
            <a:r>
              <a:rPr lang="en-US" dirty="0" smtClean="0"/>
              <a:t>insists </a:t>
            </a:r>
            <a:r>
              <a:rPr lang="en-US" dirty="0"/>
              <a:t>on the duty to aid foreigners who are starving or otherwise suffering, </a:t>
            </a:r>
            <a:endParaRPr lang="en-US" dirty="0" smtClean="0"/>
          </a:p>
          <a:p>
            <a:r>
              <a:rPr lang="en-US" dirty="0" smtClean="0"/>
              <a:t>or </a:t>
            </a:r>
            <a:r>
              <a:rPr lang="en-US" dirty="0"/>
              <a:t>at least on the duty to respect and promote basic human rights and justice. </a:t>
            </a:r>
          </a:p>
        </p:txBody>
      </p:sp>
      <p:sp>
        <p:nvSpPr>
          <p:cNvPr id="3" name="Title 2"/>
          <p:cNvSpPr>
            <a:spLocks noGrp="1"/>
          </p:cNvSpPr>
          <p:nvPr>
            <p:ph type="title"/>
          </p:nvPr>
        </p:nvSpPr>
        <p:spPr/>
        <p:txBody>
          <a:bodyPr/>
          <a:lstStyle/>
          <a:p>
            <a:r>
              <a:rPr lang="en-US" dirty="0" smtClean="0"/>
              <a:t>Moral as most common</a:t>
            </a:r>
            <a:endParaRPr lang="en-US" dirty="0"/>
          </a:p>
        </p:txBody>
      </p:sp>
    </p:spTree>
    <p:extLst>
      <p:ext uri="{BB962C8B-B14F-4D97-AF65-F5344CB8AC3E}">
        <p14:creationId xmlns:p14="http://schemas.microsoft.com/office/powerpoint/2010/main" val="3523095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Anti-cosmopolitanism = position </a:t>
            </a:r>
            <a:r>
              <a:rPr lang="en-US" dirty="0"/>
              <a:t>of those communitarians (e.g., </a:t>
            </a:r>
            <a:r>
              <a:rPr lang="en-US" dirty="0" err="1"/>
              <a:t>MacIntyre</a:t>
            </a:r>
            <a:r>
              <a:rPr lang="en-US" dirty="0"/>
              <a:t>) who believe either that our obligations to compatriots and more local people crowd out any obligations to benefit human beings as such </a:t>
            </a:r>
            <a:endParaRPr lang="en-US" dirty="0" smtClean="0"/>
          </a:p>
          <a:p>
            <a:r>
              <a:rPr lang="en-US" dirty="0" smtClean="0"/>
              <a:t>or </a:t>
            </a:r>
            <a:r>
              <a:rPr lang="en-US" dirty="0"/>
              <a:t>that there are no obligations except where there are close, communal relationships.</a:t>
            </a:r>
          </a:p>
        </p:txBody>
      </p:sp>
      <p:sp>
        <p:nvSpPr>
          <p:cNvPr id="3" name="Title 2"/>
          <p:cNvSpPr>
            <a:spLocks noGrp="1"/>
          </p:cNvSpPr>
          <p:nvPr>
            <p:ph type="title"/>
          </p:nvPr>
        </p:nvSpPr>
        <p:spPr/>
        <p:txBody>
          <a:bodyPr/>
          <a:lstStyle/>
          <a:p>
            <a:r>
              <a:rPr lang="en-US" dirty="0" smtClean="0"/>
              <a:t>The Opposite Position</a:t>
            </a:r>
            <a:endParaRPr lang="en-US" dirty="0"/>
          </a:p>
        </p:txBody>
      </p:sp>
    </p:spTree>
    <p:extLst>
      <p:ext uri="{BB962C8B-B14F-4D97-AF65-F5344CB8AC3E}">
        <p14:creationId xmlns:p14="http://schemas.microsoft.com/office/powerpoint/2010/main" val="862444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t>
            </a:r>
            <a:r>
              <a:rPr lang="en-US" dirty="0"/>
              <a:t>issue </a:t>
            </a:r>
            <a:r>
              <a:rPr lang="en-US" dirty="0" smtClean="0"/>
              <a:t>=  </a:t>
            </a:r>
            <a:r>
              <a:rPr lang="en-US" dirty="0"/>
              <a:t>the proper role and status of states: are they indispensable instruments in the pursuit of justice (ideally embodying the principle of the democratic self-determination of peoples), </a:t>
            </a:r>
            <a:endParaRPr lang="en-US" dirty="0" smtClean="0"/>
          </a:p>
          <a:p>
            <a:r>
              <a:rPr lang="en-US" dirty="0" smtClean="0"/>
              <a:t>or </a:t>
            </a:r>
            <a:r>
              <a:rPr lang="en-US" dirty="0"/>
              <a:t>are they rather </a:t>
            </a:r>
            <a:r>
              <a:rPr lang="en-US" dirty="0" smtClean="0"/>
              <a:t>barriers to </a:t>
            </a:r>
            <a:r>
              <a:rPr lang="en-US" dirty="0"/>
              <a:t>it, because they </a:t>
            </a:r>
            <a:r>
              <a:rPr lang="en-US" dirty="0" smtClean="0"/>
              <a:t>uphold </a:t>
            </a:r>
            <a:r>
              <a:rPr lang="en-US" dirty="0"/>
              <a:t>state interests at the expense of individuals in need?</a:t>
            </a:r>
          </a:p>
        </p:txBody>
      </p:sp>
      <p:sp>
        <p:nvSpPr>
          <p:cNvPr id="3" name="Title 2"/>
          <p:cNvSpPr>
            <a:spLocks noGrp="1"/>
          </p:cNvSpPr>
          <p:nvPr>
            <p:ph type="title"/>
          </p:nvPr>
        </p:nvSpPr>
        <p:spPr/>
        <p:txBody>
          <a:bodyPr/>
          <a:lstStyle/>
          <a:p>
            <a:r>
              <a:rPr lang="en-US" dirty="0" smtClean="0"/>
              <a:t>States vs Individuals</a:t>
            </a:r>
            <a:endParaRPr lang="en-US" dirty="0"/>
          </a:p>
        </p:txBody>
      </p:sp>
    </p:spTree>
    <p:extLst>
      <p:ext uri="{BB962C8B-B14F-4D97-AF65-F5344CB8AC3E}">
        <p14:creationId xmlns:p14="http://schemas.microsoft.com/office/powerpoint/2010/main" val="1066931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less </a:t>
            </a:r>
            <a:r>
              <a:rPr lang="en-US" dirty="0"/>
              <a:t>often defended among philosophers and more often among economists </a:t>
            </a:r>
            <a:r>
              <a:rPr lang="en-US" dirty="0" smtClean="0"/>
              <a:t>(</a:t>
            </a:r>
            <a:r>
              <a:rPr lang="en-US" dirty="0"/>
              <a:t>e.g., Hayek, Friedman) </a:t>
            </a:r>
            <a:endParaRPr lang="en-US" dirty="0" smtClean="0"/>
          </a:p>
          <a:p>
            <a:r>
              <a:rPr lang="en-US" dirty="0" smtClean="0"/>
              <a:t>It </a:t>
            </a:r>
            <a:r>
              <a:rPr lang="en-US" dirty="0"/>
              <a:t>is the view that one ought to cultivate a single global economic market with free trade and minimal political </a:t>
            </a:r>
            <a:r>
              <a:rPr lang="en-US" dirty="0" smtClean="0"/>
              <a:t>involvement</a:t>
            </a:r>
            <a:endParaRPr lang="en-US" dirty="0"/>
          </a:p>
        </p:txBody>
      </p:sp>
      <p:sp>
        <p:nvSpPr>
          <p:cNvPr id="3" name="Title 2"/>
          <p:cNvSpPr>
            <a:spLocks noGrp="1"/>
          </p:cNvSpPr>
          <p:nvPr>
            <p:ph type="title"/>
          </p:nvPr>
        </p:nvSpPr>
        <p:spPr/>
        <p:txBody>
          <a:bodyPr/>
          <a:lstStyle/>
          <a:p>
            <a:r>
              <a:rPr lang="en-US" dirty="0"/>
              <a:t>Economic cosmopolitanism </a:t>
            </a:r>
          </a:p>
        </p:txBody>
      </p:sp>
    </p:spTree>
    <p:extLst>
      <p:ext uri="{BB962C8B-B14F-4D97-AF65-F5344CB8AC3E}">
        <p14:creationId xmlns:p14="http://schemas.microsoft.com/office/powerpoint/2010/main" val="3025858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it </a:t>
            </a:r>
            <a:r>
              <a:rPr lang="en-US" dirty="0"/>
              <a:t>is impossible to form a good state or federation of that magnitude, </a:t>
            </a:r>
            <a:endParaRPr lang="en-US" dirty="0" smtClean="0"/>
          </a:p>
          <a:p>
            <a:pPr lvl="1"/>
            <a:r>
              <a:rPr lang="en-US" dirty="0" smtClean="0"/>
              <a:t>i.e</a:t>
            </a:r>
            <a:r>
              <a:rPr lang="en-US" dirty="0"/>
              <a:t>., that it is impossible to realize or even approximate the cosmopolitan ideal in a way that makes it worth pursuing and that does not carry prohibitive risks. </a:t>
            </a:r>
            <a:endParaRPr lang="en-US" dirty="0" smtClean="0"/>
          </a:p>
          <a:p>
            <a:r>
              <a:rPr lang="en-US" dirty="0" smtClean="0"/>
              <a:t>Here </a:t>
            </a:r>
            <a:r>
              <a:rPr lang="en-US" dirty="0"/>
              <a:t>political cosmopolitans disagree among themselves. On one end of the spectrum we find those who argue in favor of a strong world-state, on the other end we find the defenders of a loose and voluntary federation, or a different system altogether.</a:t>
            </a:r>
          </a:p>
        </p:txBody>
      </p:sp>
      <p:sp>
        <p:nvSpPr>
          <p:cNvPr id="3" name="Title 2"/>
          <p:cNvSpPr>
            <a:spLocks noGrp="1"/>
          </p:cNvSpPr>
          <p:nvPr>
            <p:ph type="title"/>
          </p:nvPr>
        </p:nvSpPr>
        <p:spPr/>
        <p:txBody>
          <a:bodyPr/>
          <a:lstStyle/>
          <a:p>
            <a:r>
              <a:rPr lang="en-US" dirty="0"/>
              <a:t>Objections to Cosmopolitanism</a:t>
            </a:r>
          </a:p>
        </p:txBody>
      </p:sp>
    </p:spTree>
    <p:extLst>
      <p:ext uri="{BB962C8B-B14F-4D97-AF65-F5344CB8AC3E}">
        <p14:creationId xmlns:p14="http://schemas.microsoft.com/office/powerpoint/2010/main" val="2303749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First</a:t>
            </a:r>
            <a:r>
              <a:rPr lang="en-US" dirty="0"/>
              <a:t>, some authors argue that the (partial or whole) surrender of state sovereignty required by the cosmopolitan scheme is an undue violation of the principle of the autonomy of states or the principle of democratic self-determination of their citizens. </a:t>
            </a:r>
            <a:endParaRPr lang="en-US" dirty="0" smtClean="0"/>
          </a:p>
          <a:p>
            <a:r>
              <a:rPr lang="en-US" dirty="0" smtClean="0"/>
              <a:t>Second</a:t>
            </a:r>
            <a:r>
              <a:rPr lang="en-US" dirty="0"/>
              <a:t>, so-called ‘realists’ argue that states are in a Hobbesian state of nature as far as the relations among them are concerned, and that it is as inappropriate as it is futile to subject states to </a:t>
            </a:r>
            <a:r>
              <a:rPr lang="en-US" dirty="0" smtClean="0"/>
              <a:t>“moral” rules. </a:t>
            </a:r>
          </a:p>
          <a:p>
            <a:r>
              <a:rPr lang="en-US" dirty="0" smtClean="0"/>
              <a:t>Cosmo answers:</a:t>
            </a:r>
          </a:p>
          <a:p>
            <a:pPr lvl="1"/>
            <a:r>
              <a:rPr lang="en-US" dirty="0" smtClean="0"/>
              <a:t>global </a:t>
            </a:r>
            <a:r>
              <a:rPr lang="en-US" dirty="0"/>
              <a:t>democracy increases rather than diminishes the democratic control of individual world citizens) </a:t>
            </a:r>
            <a:endParaRPr lang="en-US" dirty="0" smtClean="0"/>
          </a:p>
          <a:p>
            <a:pPr lvl="1"/>
            <a:r>
              <a:rPr lang="en-US" dirty="0" smtClean="0"/>
              <a:t>states </a:t>
            </a:r>
            <a:r>
              <a:rPr lang="en-US" dirty="0"/>
              <a:t>have good reasons even on Hobbesian grounds to submit to certain forms of international legal arrangements.</a:t>
            </a:r>
          </a:p>
        </p:txBody>
      </p:sp>
      <p:sp>
        <p:nvSpPr>
          <p:cNvPr id="3" name="Title 2"/>
          <p:cNvSpPr>
            <a:spLocks noGrp="1"/>
          </p:cNvSpPr>
          <p:nvPr>
            <p:ph type="title"/>
          </p:nvPr>
        </p:nvSpPr>
        <p:spPr/>
        <p:txBody>
          <a:bodyPr/>
          <a:lstStyle/>
          <a:p>
            <a:r>
              <a:rPr lang="en-US" dirty="0" smtClean="0"/>
              <a:t>Key Objections</a:t>
            </a:r>
            <a:endParaRPr lang="en-US" dirty="0"/>
          </a:p>
        </p:txBody>
      </p:sp>
    </p:spTree>
    <p:extLst>
      <p:ext uri="{BB962C8B-B14F-4D97-AF65-F5344CB8AC3E}">
        <p14:creationId xmlns:p14="http://schemas.microsoft.com/office/powerpoint/2010/main" val="21746848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31</TotalTime>
  <Words>547</Words>
  <Application>Microsoft Office PowerPoint</Application>
  <PresentationFormat>On-screen Show (4:3)</PresentationFormat>
  <Paragraphs>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Waveform</vt:lpstr>
      <vt:lpstr>Cosmopolitianism</vt:lpstr>
      <vt:lpstr>What it is </vt:lpstr>
      <vt:lpstr>Different Kinds</vt:lpstr>
      <vt:lpstr>Moral as most common</vt:lpstr>
      <vt:lpstr>The Opposite Position</vt:lpstr>
      <vt:lpstr>States vs Individuals</vt:lpstr>
      <vt:lpstr>Economic cosmopolitanism </vt:lpstr>
      <vt:lpstr>Objections to Cosmopolitanism</vt:lpstr>
      <vt:lpstr>Key Objections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Cosmopolitianism</dc:title>
  <dc:creator>SJuser</dc:creator>
  <cp:lastModifiedBy>SJuser</cp:lastModifiedBy>
  <cp:revision>6</cp:revision>
  <dcterms:created xsi:type="dcterms:W3CDTF">2016-06-22T04:02:57Z</dcterms:created>
  <dcterms:modified xsi:type="dcterms:W3CDTF">2016-06-22T04:34:39Z</dcterms:modified>
</cp:coreProperties>
</file>