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7" r:id="rId3"/>
    <p:sldId id="266" r:id="rId4"/>
    <p:sldId id="273" r:id="rId5"/>
    <p:sldId id="269" r:id="rId6"/>
    <p:sldId id="274" r:id="rId7"/>
    <p:sldId id="272" r:id="rId8"/>
    <p:sldId id="275" r:id="rId9"/>
    <p:sldId id="271" r:id="rId10"/>
    <p:sldId id="276" r:id="rId11"/>
    <p:sldId id="270" r:id="rId12"/>
    <p:sldId id="278" r:id="rId13"/>
    <p:sldId id="267" r:id="rId14"/>
    <p:sldId id="257" r:id="rId15"/>
    <p:sldId id="268" r:id="rId16"/>
    <p:sldId id="261" r:id="rId17"/>
    <p:sldId id="258" r:id="rId18"/>
    <p:sldId id="279" r:id="rId19"/>
    <p:sldId id="264" r:id="rId20"/>
    <p:sldId id="265" r:id="rId21"/>
    <p:sldId id="259"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4" d="100"/>
          <a:sy n="94" d="100"/>
        </p:scale>
        <p:origin x="-16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CDF6120-F1F0-4C60-9FE9-39AC71A9C79D}" type="datetimeFigureOut">
              <a:rPr lang="en-US" smtClean="0"/>
              <a:pPr/>
              <a:t>6/20/2016</a:t>
            </a:fld>
            <a:endParaRPr lang="en-US" sz="1600"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EA7C8D44-3667-46F6-9772-CC52308E2A7F}"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F6120-F1F0-4C60-9FE9-39AC71A9C79D}" type="datetimeFigureOut">
              <a:rPr lang="en-US" smtClean="0"/>
              <a:pPr/>
              <a:t>6/20/2016</a:t>
            </a:fld>
            <a:endParaRPr lang="en-US" dirty="0"/>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EA7C8D44-3667-46F6-9772-CC52308E2A7F}" type="slidenum">
              <a:rPr kumimoji="0" lang="en-US" smtClean="0"/>
              <a:pPr/>
              <a:t>‹#›</a:t>
            </a:fld>
            <a:endParaRPr kumimoji="0" lang="en-US" dirty="0"/>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CDF6120-F1F0-4C60-9FE9-39AC71A9C79D}" type="datetimeFigureOut">
              <a:rPr lang="en-US" smtClean="0"/>
              <a:pPr/>
              <a:t>6/20/2016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EA7C8D44-3667-46F6-9772-CC52308E2A7F}"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CDF6120-F1F0-4C60-9FE9-39AC71A9C79D}" type="datetimeFigureOut">
              <a:rPr lang="en-US" smtClean="0"/>
              <a:pPr/>
              <a:t>6/20/2016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EA7C8D44-3667-46F6-9772-CC52308E2A7F}"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CDF6120-F1F0-4C60-9FE9-39AC71A9C79D}" type="datetimeFigureOut">
              <a:rPr lang="en-US" smtClean="0"/>
              <a:pPr/>
              <a:t>6/20/2016</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eaLnBrk="1" latinLnBrk="0" hangingPunct="1"/>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ndAc>
      <p:stSnd>
        <p:snd r:embed="rId13" name="chimes.wav"/>
      </p:stSnd>
    </p:sndAc>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logs.edweek.org/teachers/living-in-dialogue/2011/03/i_am_educator_hear_me_roar_an.html"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Attacking and Defending Statistical Evidence</a:t>
            </a:r>
            <a:endParaRPr lang="en-US" dirty="0"/>
          </a:p>
        </p:txBody>
      </p:sp>
      <p:sp>
        <p:nvSpPr>
          <p:cNvPr id="3" name="Subtitle 2"/>
          <p:cNvSpPr>
            <a:spLocks noGrp="1"/>
          </p:cNvSpPr>
          <p:nvPr>
            <p:ph type="subTitle" idx="1"/>
          </p:nvPr>
        </p:nvSpPr>
        <p:spPr>
          <a:xfrm>
            <a:off x="1295400" y="5410200"/>
            <a:ext cx="6858000" cy="914400"/>
          </a:xfrm>
        </p:spPr>
        <p:txBody>
          <a:bodyPr>
            <a:noAutofit/>
          </a:bodyPr>
          <a:lstStyle/>
          <a:p>
            <a:pPr algn="ctr"/>
            <a:r>
              <a:rPr lang="en-US" sz="1400" dirty="0" smtClean="0"/>
              <a:t>Figures don’t lie, but lairs figure!</a:t>
            </a:r>
          </a:p>
          <a:p>
            <a:pPr algn="ctr"/>
            <a:r>
              <a:rPr lang="en-US" sz="1400" dirty="0" smtClean="0"/>
              <a:t>Then there is the man who drowned in a stream with an average depth of six inches.</a:t>
            </a:r>
            <a:endParaRPr lang="en-US" sz="1400" dirty="0"/>
          </a:p>
        </p:txBody>
      </p:sp>
      <p:pic>
        <p:nvPicPr>
          <p:cNvPr id="2050" name="Picture 2"/>
          <p:cNvPicPr>
            <a:picLocks noChangeAspect="1" noChangeArrowheads="1"/>
          </p:cNvPicPr>
          <p:nvPr/>
        </p:nvPicPr>
        <p:blipFill>
          <a:blip r:embed="rId3" cstate="print"/>
          <a:srcRect/>
          <a:stretch>
            <a:fillRect/>
          </a:stretch>
        </p:blipFill>
        <p:spPr bwMode="auto">
          <a:xfrm>
            <a:off x="2514600" y="1752600"/>
            <a:ext cx="4876800" cy="3429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 or Many?</a:t>
            </a:r>
            <a:endParaRPr lang="en-US" dirty="0"/>
          </a:p>
        </p:txBody>
      </p:sp>
      <p:pic>
        <p:nvPicPr>
          <p:cNvPr id="7171" name="Picture 3"/>
          <p:cNvPicPr>
            <a:picLocks noGrp="1" noChangeAspect="1" noChangeArrowheads="1"/>
          </p:cNvPicPr>
          <p:nvPr>
            <p:ph idx="1"/>
          </p:nvPr>
        </p:nvPicPr>
        <p:blipFill>
          <a:blip r:embed="rId3" cstate="print"/>
          <a:srcRect/>
          <a:stretch>
            <a:fillRect/>
          </a:stretch>
        </p:blipFill>
        <p:spPr bwMode="auto">
          <a:xfrm>
            <a:off x="1981200" y="1905000"/>
            <a:ext cx="5448300" cy="3533775"/>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Many Or One?</a:t>
            </a:r>
            <a:endParaRPr lang="en-US" dirty="0"/>
          </a:p>
        </p:txBody>
      </p:sp>
      <p:sp>
        <p:nvSpPr>
          <p:cNvPr id="3" name="Content Placeholder 2"/>
          <p:cNvSpPr>
            <a:spLocks noGrp="1"/>
          </p:cNvSpPr>
          <p:nvPr>
            <p:ph idx="1"/>
          </p:nvPr>
        </p:nvSpPr>
        <p:spPr/>
        <p:txBody>
          <a:bodyPr>
            <a:normAutofit fontScale="92500" lnSpcReduction="10000"/>
          </a:bodyPr>
          <a:lstStyle/>
          <a:p>
            <a:r>
              <a:rPr lang="en-US" sz="4200" baseline="30000" dirty="0" smtClean="0"/>
              <a:t>Poverty causes crime. </a:t>
            </a:r>
          </a:p>
          <a:p>
            <a:pPr marL="274320" lvl="1">
              <a:spcBef>
                <a:spcPts val="600"/>
              </a:spcBef>
              <a:buClr>
                <a:schemeClr val="accent1"/>
              </a:buClr>
            </a:pPr>
            <a:r>
              <a:rPr lang="en-US" sz="4000" baseline="30000" dirty="0" smtClean="0"/>
              <a:t>Most social phenomena have multiple complex causes. If you argue that only one cause is responsible for the phenomena, you are guilty of  the single cause error.</a:t>
            </a:r>
          </a:p>
          <a:p>
            <a:pPr marL="274320" lvl="1">
              <a:spcBef>
                <a:spcPts val="600"/>
              </a:spcBef>
              <a:buClr>
                <a:schemeClr val="accent1"/>
              </a:buClr>
            </a:pPr>
            <a:r>
              <a:rPr lang="en-US" sz="4000" baseline="30000" dirty="0" smtClean="0"/>
              <a:t>Without some story about causation this is simply the “correlation-causation” problem. With evidence, we have the problem of single causation. No everybody living in poverty turns to crime, so the burden is on the person presenting this claim to demonstrate how much of crime is caused by poverty, whether poverty is a primary cause or a secondary one, etc. </a:t>
            </a:r>
          </a:p>
          <a:p>
            <a:endParaRPr lang="en-US" sz="4200"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Suspicious/Inflated Data </a:t>
            </a:r>
            <a:endParaRPr lang="en-U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2070100" y="1771650"/>
            <a:ext cx="6229350" cy="41529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Suspicious/Inflated Data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Flanked by Attorney General Alberto R. Gonzales, Bush said that "federal terrorism investigations have resulted in charges against more than 400 suspects, and more than half of those charged have been convicted.</a:t>
            </a:r>
          </a:p>
          <a:p>
            <a:r>
              <a:rPr lang="en-US" dirty="0" smtClean="0"/>
              <a:t>An analysis of the Justice Department's own list of terrorism prosecutions by The Washington Post shows that 39 people -- not 200, as officials have implied -- were convicted of crimes related to terrorism or national security.</a:t>
            </a:r>
          </a:p>
          <a:p>
            <a:r>
              <a:rPr lang="en-US" dirty="0" smtClean="0"/>
              <a:t>Most of the others were convicted of relatively minor crimes such as making false statements and violating immigration law -- and had nothing to do with terrorism, the analysis shows. For the entire list, the median sentence was just 11 months.</a:t>
            </a:r>
          </a:p>
          <a:p>
            <a:endParaRPr lang="en-US"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Apples and Oranges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Frank </a:t>
            </a:r>
            <a:r>
              <a:rPr lang="en-US" dirty="0" err="1" smtClean="0"/>
              <a:t>Luntz</a:t>
            </a:r>
            <a:r>
              <a:rPr lang="en-US" dirty="0" smtClean="0"/>
              <a:t> on Fox News this morning: All the statistics that I've been testing on both sides, this one stands out: the increase in discretionary non-defense spending over the past four years is 80%. Does any family within the sound of my voice have an 80% increase in spending?</a:t>
            </a:r>
          </a:p>
          <a:p>
            <a:r>
              <a:rPr lang="en-US" dirty="0" smtClean="0"/>
              <a:t>[</a:t>
            </a:r>
            <a:r>
              <a:rPr lang="en-US" dirty="0" err="1" smtClean="0"/>
              <a:t>april</a:t>
            </a:r>
            <a:r>
              <a:rPr lang="en-US" dirty="0" smtClean="0"/>
              <a:t> 2011]</a:t>
            </a:r>
          </a:p>
          <a:p>
            <a:r>
              <a:rPr lang="en-US" dirty="0" smtClean="0"/>
              <a:t>How many families have a budget in the trillions, are responsible for keeping the whole economy going in a recession and paying the unemployed their unemployment insurance during a recession and the list goes on and on.</a:t>
            </a:r>
          </a:p>
          <a:p>
            <a:r>
              <a:rPr lang="en-US" dirty="0" smtClean="0"/>
              <a:t>How many families cope with an economic downturn (unemployment , etc.) by throwing grandma out , starving the kids, letting illnesses go untreated, getting rid of the dog or putting him to sleep etc.?</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Amazing Unqualified Stat</a:t>
            </a:r>
            <a:endParaRPr lang="en-US" dirty="0"/>
          </a:p>
        </p:txBody>
      </p:sp>
      <p:sp>
        <p:nvSpPr>
          <p:cNvPr id="3" name="Content Placeholder 2"/>
          <p:cNvSpPr>
            <a:spLocks noGrp="1"/>
          </p:cNvSpPr>
          <p:nvPr>
            <p:ph idx="1"/>
          </p:nvPr>
        </p:nvSpPr>
        <p:spPr>
          <a:xfrm>
            <a:off x="762000" y="1143000"/>
            <a:ext cx="7924800" cy="5013960"/>
          </a:xfrm>
        </p:spPr>
        <p:txBody>
          <a:bodyPr>
            <a:normAutofit fontScale="92500"/>
          </a:bodyPr>
          <a:lstStyle/>
          <a:p>
            <a:pPr lvl="0"/>
            <a:r>
              <a:rPr lang="en-US" sz="3600" b="1" baseline="30000" dirty="0" smtClean="0"/>
              <a:t>500 million people have been lifted from poverty largely as a result of freer trade and market reforms. </a:t>
            </a:r>
          </a:p>
          <a:p>
            <a:pPr lvl="1"/>
            <a:r>
              <a:rPr lang="en-US" sz="3000" baseline="30000" dirty="0" smtClean="0"/>
              <a:t>How was this number arrived at? </a:t>
            </a:r>
          </a:p>
          <a:p>
            <a:pPr lvl="1"/>
            <a:r>
              <a:rPr lang="en-US" sz="3000" baseline="30000" dirty="0" smtClean="0"/>
              <a:t>Was China part of the study?</a:t>
            </a:r>
          </a:p>
          <a:p>
            <a:pPr lvl="1"/>
            <a:r>
              <a:rPr lang="en-US" sz="3000" baseline="30000" dirty="0" smtClean="0"/>
              <a:t>How much did free trade contribute to this outcome? How much did market reforms contribute? What kind of market reforms? </a:t>
            </a:r>
          </a:p>
          <a:p>
            <a:pPr lvl="1"/>
            <a:r>
              <a:rPr lang="en-US" sz="3000" baseline="30000" dirty="0" smtClean="0"/>
              <a:t>Are we talking about absolute poverty or relative poverty? Did these people simply become working class or middle class or simply working poor? </a:t>
            </a:r>
          </a:p>
          <a:p>
            <a:pPr lvl="2"/>
            <a:r>
              <a:rPr lang="en-US" sz="2400" baseline="30000" dirty="0" smtClean="0"/>
              <a:t>If relative poverty, were the poor more able to take part in the life of the larger society?  Protect themselves politically as a consequence of their increased status?</a:t>
            </a:r>
          </a:p>
          <a:p>
            <a:pPr lvl="1"/>
            <a:r>
              <a:rPr lang="en-US" sz="3000" baseline="30000" dirty="0" smtClean="0"/>
              <a:t>What about the quality of life? </a:t>
            </a:r>
          </a:p>
          <a:p>
            <a:pPr lvl="2"/>
            <a:r>
              <a:rPr lang="en-US" sz="2400" baseline="30000" dirty="0" smtClean="0"/>
              <a:t>Were women and children required now to work full time to produce this outcome? </a:t>
            </a:r>
          </a:p>
          <a:p>
            <a:pPr lvl="2"/>
            <a:r>
              <a:rPr lang="en-US" sz="2400" baseline="30000" dirty="0" smtClean="0"/>
              <a:t>Did this growth produce a path to education and healthcare and other necessities for upward opportunities? </a:t>
            </a:r>
          </a:p>
          <a:p>
            <a:pPr lvl="0"/>
            <a:endParaRPr lang="en-US" baseline="30000" dirty="0" smtClean="0"/>
          </a:p>
          <a:p>
            <a:endParaRPr lang="en-US"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Apples and Oranges 2</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 Anyway, this particular senator has been a steadfast critic of public schools, calling us inefficient and creating layer upon layer of bureaucracy to watch over us and micromanage everything we do. This session she has often repeated a dubious statistic about the "1-to-1 ratio" of teachers to non-teachers in Texas schools, and how that ratio was 4-to-1 back in the 1970s--never mind the fact that </a:t>
            </a:r>
          </a:p>
          <a:p>
            <a:r>
              <a:rPr lang="en-US" dirty="0" smtClean="0"/>
              <a:t>a.) the state's statistics in the 1970s didn't include lunch ladies, bus drivers, and other non-teachers, creating a false comparison, and </a:t>
            </a:r>
          </a:p>
          <a:p>
            <a:r>
              <a:rPr lang="en-US" dirty="0" smtClean="0"/>
              <a:t>b.) the amount of bureaucratic nonsense and inflexible accountability measures piled on Texas schools beginning in the 1980s has created countless man hours of reporting and testing paperwork and has led schools to hire testing coordinators, math coaches, parent involvement coordinators, etc. </a:t>
            </a:r>
          </a:p>
          <a:p>
            <a:r>
              <a:rPr lang="en-US" dirty="0" smtClean="0"/>
              <a:t>When this senator implies that the state of Texas is broke because superintendents like me just go wild hiring unnecessary non-teachers, it feels very much like I'm being slapped for doing what the senators forced me to do. I feel like public school officials are the Official Scapegoat of Texas.</a:t>
            </a:r>
          </a:p>
          <a:p>
            <a:r>
              <a:rPr lang="en-US" dirty="0" smtClean="0">
                <a:hlinkClick r:id="rId3"/>
              </a:rPr>
              <a:t>http://blogs.edweek.org/teachers/living-in-dialogue/2011/03/i_am_educator_hear_me_roar_an.html</a:t>
            </a:r>
            <a:r>
              <a:rPr lang="en-US" dirty="0" smtClean="0"/>
              <a:t> </a:t>
            </a:r>
            <a:endParaRPr lang="en-US"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3600" b="1"/>
              <a:t>Responding to statistical evidence</a:t>
            </a:r>
          </a:p>
        </p:txBody>
      </p:sp>
      <p:sp>
        <p:nvSpPr>
          <p:cNvPr id="47107" name="Rectangle 3"/>
          <p:cNvSpPr>
            <a:spLocks noGrp="1" noChangeArrowheads="1"/>
          </p:cNvSpPr>
          <p:nvPr>
            <p:ph idx="1"/>
          </p:nvPr>
        </p:nvSpPr>
        <p:spPr/>
        <p:txBody>
          <a:bodyPr/>
          <a:lstStyle/>
          <a:p>
            <a:pPr marL="609600" indent="-609600">
              <a:buFont typeface="Wingdings" pitchFamily="2" charset="2"/>
              <a:buNone/>
            </a:pPr>
            <a:r>
              <a:rPr lang="en-US" sz="2400" b="1" dirty="0"/>
              <a:t>      </a:t>
            </a:r>
            <a:r>
              <a:rPr lang="en-US" sz="2400" dirty="0"/>
              <a:t>Just because a statement includes numbers or is based upon a statistical study does not mean that it is true. </a:t>
            </a:r>
          </a:p>
          <a:p>
            <a:pPr marL="609600" indent="-609600"/>
            <a:r>
              <a:rPr lang="en-US" sz="2400" dirty="0"/>
              <a:t>Many statistics are not based upon actual count </a:t>
            </a:r>
          </a:p>
          <a:p>
            <a:pPr marL="609600" indent="-609600"/>
            <a:r>
              <a:rPr lang="en-US" sz="2400" dirty="0" smtClean="0"/>
              <a:t>For </a:t>
            </a:r>
            <a:r>
              <a:rPr lang="en-US" sz="2400" dirty="0"/>
              <a:t>example counts of the number of homeless people are often draw </a:t>
            </a:r>
            <a:r>
              <a:rPr lang="en-US" sz="2400" dirty="0" smtClean="0"/>
              <a:t>from incomplete </a:t>
            </a:r>
            <a:r>
              <a:rPr lang="en-US" sz="2400" dirty="0"/>
              <a:t>and questionable data.</a:t>
            </a:r>
          </a:p>
          <a:p>
            <a:pPr marL="609600" indent="-609600"/>
            <a:r>
              <a:rPr lang="en-US" sz="2400" dirty="0"/>
              <a:t>Even the unemployment statistics are projections based upon sampling techniques</a:t>
            </a:r>
          </a:p>
          <a:p>
            <a:pPr marL="609600" indent="-609600"/>
            <a:r>
              <a:rPr lang="en-US" sz="2400" dirty="0"/>
              <a:t>Even experts disagree on how to sample a statistical universe and over how to interpret what they find.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box(in)">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 to="" calcmode="lin" valueType="num">
                                      <p:cBhvr>
                                        <p:cTn id="12" dur="1" fill="hold"/>
                                        <p:tgtEl>
                                          <p:spTgt spid="4710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 to="" calcmode="lin" valueType="num">
                                      <p:cBhvr>
                                        <p:cTn id="17" dur="1" fill="hold"/>
                                        <p:tgtEl>
                                          <p:spTgt spid="4710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7107">
                                            <p:txEl>
                                              <p:pRg st="4" end="4"/>
                                            </p:txEl>
                                          </p:spTgt>
                                        </p:tgtEl>
                                        <p:attrNameLst>
                                          <p:attrName>style.visibility</p:attrName>
                                        </p:attrNameLst>
                                      </p:cBhvr>
                                      <p:to>
                                        <p:strVal val="visible"/>
                                      </p:to>
                                    </p:set>
                                    <p:anim to="" calcmode="lin" valueType="num">
                                      <p:cBhvr>
                                        <p:cTn id="22" dur="1" fill="hold"/>
                                        <p:tgtEl>
                                          <p:spTgt spid="4710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BEST Studies are Meta-Studies</a:t>
            </a:r>
            <a:endParaRPr lang="en-US" dirty="0"/>
          </a:p>
        </p:txBody>
      </p:sp>
      <p:sp>
        <p:nvSpPr>
          <p:cNvPr id="3" name="Content Placeholder 2"/>
          <p:cNvSpPr>
            <a:spLocks noGrp="1"/>
          </p:cNvSpPr>
          <p:nvPr>
            <p:ph idx="1"/>
          </p:nvPr>
        </p:nvSpPr>
        <p:spPr/>
        <p:txBody>
          <a:bodyPr/>
          <a:lstStyle/>
          <a:p>
            <a:r>
              <a:rPr lang="en-US" dirty="0" smtClean="0"/>
              <a:t>Summaries of scholarly studies on the same topic, analyzed by another scholar</a:t>
            </a:r>
          </a:p>
          <a:p>
            <a:r>
              <a:rPr lang="en-US" dirty="0" smtClean="0"/>
              <a:t>Know the methodology , the credentials of the authors, the sample size and how the sample was selected. </a:t>
            </a:r>
          </a:p>
          <a:p>
            <a:r>
              <a:rPr lang="en-US" dirty="0" smtClean="0"/>
              <a:t>DON’T over claim the results!</a:t>
            </a:r>
            <a:endParaRPr lang="en-US" dirty="0"/>
          </a:p>
        </p:txBody>
      </p:sp>
    </p:spTree>
  </p:cSld>
  <p:clrMapOvr>
    <a:masterClrMapping/>
  </p:clrMapOvr>
  <p:transition>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Stats as Argument by Example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Example</a:t>
            </a:r>
          </a:p>
          <a:p>
            <a:r>
              <a:rPr lang="en-US" dirty="0" smtClean="0"/>
              <a:t>Arguments by example make a generalization about a class  based upon an examination of limited numbers of that class. There are three common test argument by example.</a:t>
            </a:r>
          </a:p>
          <a:p>
            <a:r>
              <a:rPr lang="en-US" dirty="0" smtClean="0"/>
              <a:t>1)	Are the  examples typical of the of the class.</a:t>
            </a:r>
          </a:p>
          <a:p>
            <a:r>
              <a:rPr lang="en-US" dirty="0" smtClean="0"/>
              <a:t>2)	Are there sufficient number of cases. </a:t>
            </a:r>
          </a:p>
          <a:p>
            <a:r>
              <a:rPr lang="en-US" dirty="0" smtClean="0"/>
              <a:t>3)	Are negative instances accounted for?</a:t>
            </a:r>
          </a:p>
          <a:p>
            <a:r>
              <a:rPr lang="en-US" dirty="0" smtClean="0"/>
              <a:t> </a:t>
            </a:r>
          </a:p>
          <a:p>
            <a:endParaRPr lang="en-US"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Correlation and Causation</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762000" y="1447800"/>
            <a:ext cx="6400800" cy="5012499"/>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Stats for Analysis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 Wage Growth:</a:t>
            </a:r>
          </a:p>
          <a:p>
            <a:endParaRPr lang="en-US" dirty="0" smtClean="0"/>
          </a:p>
          <a:p>
            <a:r>
              <a:rPr lang="en-US" dirty="0" smtClean="0"/>
              <a:t>    Average hourly compensation has risen by 3.9% over the past year, while average weekly earnings have growth 4.6%.</a:t>
            </a:r>
          </a:p>
          <a:p>
            <a:endParaRPr lang="en-US" dirty="0" smtClean="0"/>
          </a:p>
          <a:p>
            <a:r>
              <a:rPr lang="en-US" dirty="0" smtClean="0"/>
              <a:t>The Republican Playbook does not adjust for inflation.  Here are the inflation-adjusted numbers.</a:t>
            </a:r>
          </a:p>
          <a:p>
            <a:endParaRPr lang="en-US" dirty="0" smtClean="0"/>
          </a:p>
          <a:p>
            <a:r>
              <a:rPr lang="en-US" dirty="0" smtClean="0"/>
              <a:t>According to the National Bureau of Economic Analysis, this expansion started in November 2001 when according to the Bureau of Labor Statistic the average hourly pay of non-supervisory workers was $14.70. This figure was $16.62 in May of 2006 for an increase of 13.06%. Over the same period, the inflation gage according to the Bureau of Labor Statistics increased from 177.4 to 202.5, or an increase of 14.15%. </a:t>
            </a:r>
            <a:r>
              <a:rPr lang="en-US" b="1" dirty="0" smtClean="0"/>
              <a:t>Therefore, wages for non-supervisory employees have decreased a little over 1% since this expansion began.</a:t>
            </a:r>
          </a:p>
          <a:p>
            <a:endParaRPr lang="en-US" dirty="0" smtClean="0"/>
          </a:p>
          <a:p>
            <a:r>
              <a:rPr lang="en-US" dirty="0" smtClean="0"/>
              <a:t>However, the unemployment rate dropped below 5% in December 2005, signaling "full employment". Has the decrease in labor supply increased wages? No. In December 2005 the average hourly wage of non-supervisory employees was $16.35. In May that number was $16.62 for an increase of 1.65%. Over the same period, the overall inflation measure increased from 196.8 to 202.5 or an increase of 2.89%. </a:t>
            </a:r>
            <a:r>
              <a:rPr lang="en-US" b="1" dirty="0" smtClean="0"/>
              <a:t>Therefore, since the economy hit "full employment" wages have decreased 1.25%.</a:t>
            </a:r>
            <a:endParaRPr lang="en-US" b="1"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Attacking Stats 1</a:t>
            </a:r>
          </a:p>
        </p:txBody>
      </p:sp>
      <p:sp>
        <p:nvSpPr>
          <p:cNvPr id="48131" name="Rectangle 3"/>
          <p:cNvSpPr>
            <a:spLocks noGrp="1" noChangeArrowheads="1"/>
          </p:cNvSpPr>
          <p:nvPr>
            <p:ph idx="1"/>
          </p:nvPr>
        </p:nvSpPr>
        <p:spPr/>
        <p:txBody>
          <a:bodyPr/>
          <a:lstStyle/>
          <a:p>
            <a:pPr marL="609600" indent="-609600">
              <a:buFont typeface="Wingdings" pitchFamily="2" charset="2"/>
              <a:buAutoNum type="arabicPeriod"/>
            </a:pPr>
            <a:r>
              <a:rPr lang="en-US" sz="2000" b="1" dirty="0"/>
              <a:t>There are 4 suggestions on what to look for it in statistical studies.</a:t>
            </a:r>
            <a:endParaRPr lang="en-US" sz="2000" dirty="0"/>
          </a:p>
          <a:p>
            <a:pPr marL="609600" indent="-609600">
              <a:buFont typeface="Wingdings" pitchFamily="2" charset="2"/>
              <a:buAutoNum type="arabicPeriod"/>
            </a:pPr>
            <a:r>
              <a:rPr lang="en-US" sz="2000" b="1" dirty="0"/>
              <a:t>Look for the original research report and study it. </a:t>
            </a:r>
            <a:endParaRPr lang="en-US" sz="2000" dirty="0"/>
          </a:p>
          <a:p>
            <a:pPr marL="609600" indent="-609600">
              <a:buFont typeface="Wingdings" pitchFamily="2" charset="2"/>
              <a:buAutoNum type="arabicPeriod"/>
            </a:pPr>
            <a:r>
              <a:rPr lang="en-US" sz="2000" b="1" dirty="0"/>
              <a:t>Those who use research report often put their own spin on </a:t>
            </a:r>
            <a:r>
              <a:rPr lang="en-US" sz="2000" b="1" dirty="0" smtClean="0"/>
              <a:t>the results.</a:t>
            </a:r>
            <a:endParaRPr lang="en-US" sz="2000" dirty="0"/>
          </a:p>
          <a:p>
            <a:pPr marL="609600" indent="-609600">
              <a:buFont typeface="Wingdings" pitchFamily="2" charset="2"/>
              <a:buAutoNum type="arabicPeriod"/>
            </a:pPr>
            <a:r>
              <a:rPr lang="en-US" sz="2000" b="1" dirty="0"/>
              <a:t>Finding copies of original research reports requires special effort. </a:t>
            </a:r>
            <a:endParaRPr lang="en-US" sz="2000" dirty="0"/>
          </a:p>
          <a:p>
            <a:pPr marL="609600" indent="-609600">
              <a:buFont typeface="Wingdings" pitchFamily="2" charset="2"/>
              <a:buAutoNum type="arabicPeriod"/>
            </a:pPr>
            <a:r>
              <a:rPr lang="en-US" sz="2000" b="1" dirty="0"/>
              <a:t>Consult footnotes in articles or books.</a:t>
            </a:r>
            <a:endParaRPr lang="en-US" sz="2000" dirty="0"/>
          </a:p>
          <a:p>
            <a:pPr marL="609600" indent="-609600">
              <a:buFont typeface="Wingdings" pitchFamily="2" charset="2"/>
              <a:buAutoNum type="arabicPeriod"/>
            </a:pPr>
            <a:r>
              <a:rPr lang="en-US" sz="2000" b="1" dirty="0"/>
              <a:t>Consult government agencies or congressional committees.</a:t>
            </a:r>
            <a:endParaRPr lang="en-US" sz="2000" dirty="0"/>
          </a:p>
          <a:p>
            <a:pPr marL="609600" indent="-609600">
              <a:buFont typeface="Wingdings" pitchFamily="2" charset="2"/>
              <a:buAutoNum type="arabicPeriod"/>
            </a:pPr>
            <a:r>
              <a:rPr lang="en-US" sz="2000" b="1" dirty="0"/>
              <a:t>Consult Social Science Citation Index.</a:t>
            </a:r>
            <a:endParaRPr lang="en-US" sz="2000" dirty="0"/>
          </a:p>
          <a:p>
            <a:pPr marL="609600" indent="-609600">
              <a:buFont typeface="Wingdings" pitchFamily="2" charset="2"/>
              <a:buAutoNum type="arabicPeriod"/>
            </a:pPr>
            <a:r>
              <a:rPr lang="en-US" sz="2000" b="1" dirty="0"/>
              <a:t>One can even try contacting the author of the report by e-mail or snail mail</a:t>
            </a:r>
            <a:endParaRPr lang="en-US" sz="20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Attacking Stats 2</a:t>
            </a:r>
          </a:p>
        </p:txBody>
      </p:sp>
      <p:sp>
        <p:nvSpPr>
          <p:cNvPr id="49155" name="Rectangle 3"/>
          <p:cNvSpPr>
            <a:spLocks noGrp="1" noChangeArrowheads="1"/>
          </p:cNvSpPr>
          <p:nvPr>
            <p:ph idx="1"/>
          </p:nvPr>
        </p:nvSpPr>
        <p:spPr/>
        <p:txBody>
          <a:bodyPr/>
          <a:lstStyle/>
          <a:p>
            <a:pPr marL="609600" indent="-609600">
              <a:lnSpc>
                <a:spcPct val="90000"/>
              </a:lnSpc>
              <a:buFont typeface="Wingdings" pitchFamily="2" charset="2"/>
              <a:buAutoNum type="arabicPeriod"/>
            </a:pPr>
            <a:r>
              <a:rPr lang="en-US" sz="2000" b="1" dirty="0"/>
              <a:t>The original research report contains a section on methodology and one on interpretation or conclusions.</a:t>
            </a:r>
            <a:endParaRPr lang="en-US" sz="2000" dirty="0"/>
          </a:p>
          <a:p>
            <a:pPr marL="609600" indent="-609600">
              <a:lnSpc>
                <a:spcPct val="90000"/>
              </a:lnSpc>
              <a:buFont typeface="Wingdings" pitchFamily="2" charset="2"/>
              <a:buAutoNum type="arabicPeriod"/>
            </a:pPr>
            <a:r>
              <a:rPr lang="en-US" sz="2000" b="1" dirty="0"/>
              <a:t>In both sections one can find reservations about the meaning and scope of the study </a:t>
            </a:r>
            <a:endParaRPr lang="en-US" sz="2000" dirty="0"/>
          </a:p>
          <a:p>
            <a:pPr marL="609600" indent="-609600">
              <a:lnSpc>
                <a:spcPct val="90000"/>
              </a:lnSpc>
              <a:buFont typeface="Wingdings" pitchFamily="2" charset="2"/>
              <a:buAutoNum type="arabicPeriod"/>
            </a:pPr>
            <a:r>
              <a:rPr lang="en-US" sz="2000" b="1" dirty="0"/>
              <a:t>The section on conclusions or interpretations is often the most fruitful place for attacking a study. Here one finds inferences and value judgments . </a:t>
            </a:r>
            <a:endParaRPr lang="en-US" sz="2000" dirty="0"/>
          </a:p>
          <a:p>
            <a:pPr marL="609600" indent="-609600">
              <a:lnSpc>
                <a:spcPct val="90000"/>
              </a:lnSpc>
              <a:buFont typeface="Wingdings" pitchFamily="2" charset="2"/>
              <a:buAutoNum type="arabicPeriod"/>
            </a:pPr>
            <a:r>
              <a:rPr lang="en-US" sz="2000" b="1" dirty="0"/>
              <a:t>Sampling technique should be thoroughly examined. </a:t>
            </a:r>
            <a:endParaRPr lang="en-US" sz="2000" dirty="0"/>
          </a:p>
          <a:p>
            <a:pPr marL="609600" indent="-609600">
              <a:lnSpc>
                <a:spcPct val="90000"/>
              </a:lnSpc>
              <a:buFont typeface="Wingdings" pitchFamily="2" charset="2"/>
              <a:buAutoNum type="arabicPeriod"/>
            </a:pPr>
            <a:r>
              <a:rPr lang="en-US" sz="2000" b="1" dirty="0"/>
              <a:t>Since most statistical findings are based on studies of limited population the selection of the sample population is critically important.</a:t>
            </a:r>
            <a:endParaRPr lang="en-US" sz="2000" dirty="0"/>
          </a:p>
          <a:p>
            <a:pPr marL="609600" indent="-609600">
              <a:lnSpc>
                <a:spcPct val="90000"/>
              </a:lnSpc>
            </a:pPr>
            <a:r>
              <a:rPr lang="en-US" sz="2000" dirty="0">
                <a:cs typeface="Times New Roman" charset="0"/>
              </a:rPr>
              <a:t>The same arguments one uses for evidence by example can be applied to these studies.</a:t>
            </a:r>
            <a:r>
              <a:rPr lang="en-US" sz="2000" b="1" dirty="0">
                <a:solidFill>
                  <a:srgbClr val="000000"/>
                </a:solidFill>
                <a:cs typeface="Times New Roman" charset="0"/>
              </a:rPr>
              <a:t> </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Storks and Babies </a:t>
            </a:r>
            <a:endParaRPr lang="en-US" dirty="0"/>
          </a:p>
        </p:txBody>
      </p:sp>
      <p:pic>
        <p:nvPicPr>
          <p:cNvPr id="1027" name="Picture 3"/>
          <p:cNvPicPr>
            <a:picLocks noGrp="1" noChangeAspect="1" noChangeArrowheads="1"/>
          </p:cNvPicPr>
          <p:nvPr>
            <p:ph idx="1"/>
          </p:nvPr>
        </p:nvPicPr>
        <p:blipFill>
          <a:blip r:embed="rId3" cstate="print"/>
          <a:stretch>
            <a:fillRect/>
          </a:stretch>
        </p:blipFill>
        <p:spPr bwMode="auto">
          <a:xfrm>
            <a:off x="1435100" y="1632795"/>
            <a:ext cx="7499350" cy="4430609"/>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52400" y="228600"/>
            <a:ext cx="5181600" cy="4133850"/>
          </a:xfrm>
          <a:prstGeom prst="rect">
            <a:avLst/>
          </a:prstGeom>
          <a:noFill/>
          <a:ln w="9525">
            <a:noFill/>
            <a:miter lim="800000"/>
            <a:headEnd/>
            <a:tailEnd/>
          </a:ln>
        </p:spPr>
      </p:pic>
      <p:sp>
        <p:nvSpPr>
          <p:cNvPr id="5" name="TextBox 4"/>
          <p:cNvSpPr txBox="1"/>
          <p:nvPr/>
        </p:nvSpPr>
        <p:spPr>
          <a:xfrm>
            <a:off x="914400" y="4876800"/>
            <a:ext cx="8015592" cy="1600438"/>
          </a:xfrm>
          <a:prstGeom prst="rect">
            <a:avLst/>
          </a:prstGeom>
          <a:noFill/>
        </p:spPr>
        <p:txBody>
          <a:bodyPr wrap="none" rtlCol="0">
            <a:spAutoFit/>
          </a:bodyPr>
          <a:lstStyle/>
          <a:p>
            <a:pPr marL="0" lvl="1"/>
            <a:r>
              <a:rPr lang="en-US" sz="2800" baseline="30000" dirty="0" smtClean="0"/>
              <a:t>“</a:t>
            </a:r>
            <a:r>
              <a:rPr lang="en-US" sz="4000" baseline="30000" dirty="0" smtClean="0"/>
              <a:t>Three men are in a bar. Each man earns $50,000. </a:t>
            </a:r>
          </a:p>
          <a:p>
            <a:pPr marL="0" lvl="1"/>
            <a:r>
              <a:rPr lang="en-US" sz="4000" baseline="30000" dirty="0" smtClean="0"/>
              <a:t>The average =  per capita income in that bar is $50,000 .</a:t>
            </a:r>
          </a:p>
          <a:p>
            <a:pPr marL="0" lvl="1"/>
            <a:r>
              <a:rPr lang="en-US" sz="4000" baseline="30000" dirty="0" smtClean="0"/>
              <a:t> In walks Bill Gates. </a:t>
            </a:r>
          </a:p>
          <a:p>
            <a:endParaRPr lang="en-US"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Bill Gates Story</a:t>
            </a:r>
            <a:endParaRPr lang="en-US" dirty="0"/>
          </a:p>
        </p:txBody>
      </p:sp>
      <p:sp>
        <p:nvSpPr>
          <p:cNvPr id="3" name="Content Placeholder 2"/>
          <p:cNvSpPr>
            <a:spLocks noGrp="1"/>
          </p:cNvSpPr>
          <p:nvPr>
            <p:ph idx="1"/>
          </p:nvPr>
        </p:nvSpPr>
        <p:spPr/>
        <p:txBody>
          <a:bodyPr>
            <a:normAutofit fontScale="92500"/>
          </a:bodyPr>
          <a:lstStyle/>
          <a:p>
            <a:pPr marL="274320" lvl="1">
              <a:spcBef>
                <a:spcPts val="600"/>
              </a:spcBef>
              <a:buClr>
                <a:schemeClr val="accent1"/>
              </a:buClr>
            </a:pPr>
            <a:r>
              <a:rPr lang="en-US" sz="4000" baseline="30000" dirty="0" smtClean="0"/>
              <a:t>The average income now is several million dollars. </a:t>
            </a:r>
          </a:p>
          <a:p>
            <a:pPr marL="274320" lvl="1">
              <a:spcBef>
                <a:spcPts val="600"/>
              </a:spcBef>
              <a:buClr>
                <a:schemeClr val="accent1"/>
              </a:buClr>
            </a:pPr>
            <a:r>
              <a:rPr lang="en-US" sz="4000" baseline="30000" dirty="0" smtClean="0"/>
              <a:t>Notice that the 3 men are not any richer. </a:t>
            </a:r>
          </a:p>
          <a:p>
            <a:pPr marL="274320" lvl="1">
              <a:spcBef>
                <a:spcPts val="600"/>
              </a:spcBef>
              <a:buClr>
                <a:schemeClr val="accent1"/>
              </a:buClr>
            </a:pPr>
            <a:r>
              <a:rPr lang="en-US" sz="4000" baseline="30000" dirty="0" smtClean="0"/>
              <a:t>The new average is a misleading statistic – true enough, but irrelevant to the situation of the 3 original barflies. “ </a:t>
            </a:r>
          </a:p>
          <a:p>
            <a:pPr marL="274320" lvl="1">
              <a:spcBef>
                <a:spcPts val="600"/>
              </a:spcBef>
              <a:buClr>
                <a:schemeClr val="accent1"/>
              </a:buClr>
            </a:pPr>
            <a:r>
              <a:rPr lang="en-US" sz="4000" baseline="30000" dirty="0" smtClean="0"/>
              <a:t>A median of the incomes would be more accurate.  </a:t>
            </a:r>
          </a:p>
          <a:p>
            <a:r>
              <a:rPr lang="en-US" sz="2700" baseline="30000" dirty="0" smtClean="0"/>
              <a:t>The MEAN is the arithmetic average, the average you are probably used to finding for a set of numbers - add up the numbers and divide by how many there are:  (80 + 90 + 90 + 100 + 85 + 90) / 6 = 89 1/6.</a:t>
            </a:r>
          </a:p>
          <a:p>
            <a:r>
              <a:rPr lang="en-US" sz="2800" baseline="30000" dirty="0" smtClean="0"/>
              <a:t>The MEDIAN is the number in the middle. In order to find the median, you have to put the values in order from lowest to highest, then find the number that is exactly </a:t>
            </a:r>
            <a:endParaRPr lang="en-US" sz="8000" baseline="30000" dirty="0" smtClean="0"/>
          </a:p>
          <a:p>
            <a:endParaRPr lang="en-US"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000" b="1" baseline="30000" dirty="0" smtClean="0"/>
              <a:t>Using unrepresentative sample sizes </a:t>
            </a:r>
            <a:endParaRPr lang="en-US" sz="5000" dirty="0"/>
          </a:p>
        </p:txBody>
      </p:sp>
      <p:sp>
        <p:nvSpPr>
          <p:cNvPr id="3" name="Content Placeholder 2"/>
          <p:cNvSpPr>
            <a:spLocks noGrp="1"/>
          </p:cNvSpPr>
          <p:nvPr>
            <p:ph idx="1"/>
          </p:nvPr>
        </p:nvSpPr>
        <p:spPr/>
        <p:txBody>
          <a:bodyPr/>
          <a:lstStyle/>
          <a:p>
            <a:r>
              <a:rPr lang="en-US" sz="2800" baseline="30000" dirty="0" smtClean="0"/>
              <a:t>In the debate about the death penalty, there was a marvelous card summarizing a study which purported to show that for every execution, there were 5 or so less murders in the following reporting periods. </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048000" y="2362200"/>
            <a:ext cx="5486400" cy="4277679"/>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baseline="30000" dirty="0" smtClean="0"/>
              <a:t>Using unrepresentative sample sizes </a:t>
            </a:r>
            <a:endParaRPr lang="en-US" sz="4000" b="1" dirty="0"/>
          </a:p>
        </p:txBody>
      </p:sp>
      <p:sp>
        <p:nvSpPr>
          <p:cNvPr id="3" name="Content Placeholder 2"/>
          <p:cNvSpPr>
            <a:spLocks noGrp="1"/>
          </p:cNvSpPr>
          <p:nvPr>
            <p:ph idx="1"/>
          </p:nvPr>
        </p:nvSpPr>
        <p:spPr/>
        <p:txBody>
          <a:bodyPr>
            <a:noAutofit/>
          </a:bodyPr>
          <a:lstStyle/>
          <a:p>
            <a:r>
              <a:rPr lang="en-US" sz="4000" baseline="30000" dirty="0" smtClean="0"/>
              <a:t>The mathematics were sound, but the study was not. </a:t>
            </a:r>
          </a:p>
          <a:p>
            <a:r>
              <a:rPr lang="en-US" sz="4000" baseline="30000" dirty="0" smtClean="0"/>
              <a:t>Upon digging into the details of the survey, it turned out that there were very few jurisdictions carrying out executions, so there were very cases of executions followed by drops in murder rates. In fact, the studies conclusions were bases on 11 cases </a:t>
            </a:r>
            <a:endParaRPr lang="en-US" sz="4000" dirty="0"/>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Selective Time Frame</a:t>
            </a:r>
            <a:endParaRPr lang="en-US" dirty="0"/>
          </a:p>
        </p:txBody>
      </p:sp>
      <p:sp>
        <p:nvSpPr>
          <p:cNvPr id="3" name="Content Placeholder 2"/>
          <p:cNvSpPr>
            <a:spLocks noGrp="1"/>
          </p:cNvSpPr>
          <p:nvPr>
            <p:ph idx="1"/>
          </p:nvPr>
        </p:nvSpPr>
        <p:spPr/>
        <p:txBody>
          <a:bodyPr/>
          <a:lstStyle/>
          <a:p>
            <a:pPr marL="274320" lvl="1">
              <a:spcBef>
                <a:spcPts val="600"/>
              </a:spcBef>
              <a:buClr>
                <a:schemeClr val="accent1"/>
              </a:buClr>
            </a:pPr>
            <a:r>
              <a:rPr lang="en-US" sz="4000" baseline="30000" dirty="0" smtClean="0"/>
              <a:t>The survey arbitrarily selects a time frame which proves the conclusion they were seeking to prove.</a:t>
            </a:r>
          </a:p>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2514600" y="2209800"/>
            <a:ext cx="5643563" cy="431243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Selective Time Frame</a:t>
            </a:r>
            <a:endParaRPr lang="en-US" dirty="0"/>
          </a:p>
        </p:txBody>
      </p:sp>
      <p:sp>
        <p:nvSpPr>
          <p:cNvPr id="3" name="Content Placeholder 2"/>
          <p:cNvSpPr>
            <a:spLocks noGrp="1"/>
          </p:cNvSpPr>
          <p:nvPr>
            <p:ph idx="1"/>
          </p:nvPr>
        </p:nvSpPr>
        <p:spPr/>
        <p:txBody>
          <a:bodyPr/>
          <a:lstStyle/>
          <a:p>
            <a:pPr lvl="1"/>
            <a:r>
              <a:rPr lang="en-US" sz="4000" baseline="30000" dirty="0" smtClean="0"/>
              <a:t>Debate example:</a:t>
            </a:r>
          </a:p>
          <a:p>
            <a:pPr lvl="2"/>
            <a:r>
              <a:rPr lang="en-US" sz="4000" baseline="30000" dirty="0" smtClean="0"/>
              <a:t>In the debate over the effects of  laissez-faire economic policies (trickle down/ supply side policies) on economic growth. You draw examples from the period 1980-1985. It turns out that the economic downside of such policies did not become evident until after this time frame.</a:t>
            </a:r>
          </a:p>
          <a:p>
            <a:endParaRPr lang="en-US" dirty="0"/>
          </a:p>
        </p:txBody>
      </p:sp>
    </p:spTree>
  </p:cSld>
  <p:clrMapOvr>
    <a:masterClrMapping/>
  </p:clrMapOvr>
  <p:transition>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187</TotalTime>
  <Words>1508</Words>
  <Application>Microsoft Office PowerPoint</Application>
  <PresentationFormat>On-screen Show (4:3)</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Attacking and Defending Statistical Evidence</vt:lpstr>
      <vt:lpstr>Correlation and Causation</vt:lpstr>
      <vt:lpstr>Storks and Babies </vt:lpstr>
      <vt:lpstr>PowerPoint Presentation</vt:lpstr>
      <vt:lpstr>The Bill Gates Story</vt:lpstr>
      <vt:lpstr>Using unrepresentative sample sizes </vt:lpstr>
      <vt:lpstr>Using unrepresentative sample sizes </vt:lpstr>
      <vt:lpstr>Selective Time Frame</vt:lpstr>
      <vt:lpstr>Selective Time Frame</vt:lpstr>
      <vt:lpstr>One or Many?</vt:lpstr>
      <vt:lpstr>Many Or One?</vt:lpstr>
      <vt:lpstr>Suspicious/Inflated Data </vt:lpstr>
      <vt:lpstr>Suspicious/Inflated Data </vt:lpstr>
      <vt:lpstr>Apples and Oranges</vt:lpstr>
      <vt:lpstr>The Amazing Unqualified Stat</vt:lpstr>
      <vt:lpstr>Apples and Oranges 2</vt:lpstr>
      <vt:lpstr>Responding to statistical evidence</vt:lpstr>
      <vt:lpstr>BEST Studies are Meta-Studies</vt:lpstr>
      <vt:lpstr>Stats as Argument by Example</vt:lpstr>
      <vt:lpstr>More Stats for Analysis</vt:lpstr>
      <vt:lpstr>Attacking Stats 1</vt:lpstr>
      <vt:lpstr>Attacking Stats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and Defending Statistical Evidence</dc:title>
  <dc:creator>Murvin Auzenne</dc:creator>
  <cp:lastModifiedBy>SJuser</cp:lastModifiedBy>
  <cp:revision>49</cp:revision>
  <dcterms:created xsi:type="dcterms:W3CDTF">2012-06-26T02:41:08Z</dcterms:created>
  <dcterms:modified xsi:type="dcterms:W3CDTF">2016-06-21T03:35:37Z</dcterms:modified>
</cp:coreProperties>
</file>