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BEEE4E3-A89A-47A2-8959-51C83F0476F9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56694D-4E4D-4F18-94F7-B3CB9E57F0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 minutes for the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2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what to go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that develop and support your core story</a:t>
            </a:r>
          </a:p>
          <a:p>
            <a:r>
              <a:rPr lang="en-US" dirty="0" smtClean="0"/>
              <a:t>The most damaging arguments made by your opponent</a:t>
            </a:r>
          </a:p>
          <a:p>
            <a:r>
              <a:rPr lang="en-US" dirty="0" smtClean="0"/>
              <a:t>Issues that can serve multiple functions-</a:t>
            </a:r>
          </a:p>
          <a:p>
            <a:r>
              <a:rPr lang="en-US" dirty="0" smtClean="0"/>
              <a:t>Dropped arguments</a:t>
            </a:r>
          </a:p>
          <a:p>
            <a:r>
              <a:rPr lang="en-US" dirty="0" smtClean="0"/>
              <a:t>The most dramatic/rhetorically powerful arguments.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9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the Battle of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Clarity, memorable wording/examples, themes</a:t>
            </a:r>
          </a:p>
          <a:p>
            <a:r>
              <a:rPr lang="en-US" dirty="0" smtClean="0"/>
              <a:t>DON’T go for to many arguments – it is confusing and counterproductive. </a:t>
            </a:r>
          </a:p>
          <a:p>
            <a:r>
              <a:rPr lang="en-US" dirty="0" smtClean="0"/>
              <a:t>Using “if you can’t buy that….” </a:t>
            </a:r>
          </a:p>
          <a:p>
            <a:r>
              <a:rPr lang="en-US" smtClean="0"/>
              <a:t>Word Economy!!!</a:t>
            </a:r>
          </a:p>
          <a:p>
            <a:r>
              <a:rPr lang="en-US" dirty="0" smtClean="0"/>
              <a:t>A final summation of the core of your position!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is a hard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cover  both the </a:t>
            </a:r>
            <a:r>
              <a:rPr lang="en-US" dirty="0" err="1" smtClean="0"/>
              <a:t>Neg</a:t>
            </a:r>
            <a:r>
              <a:rPr lang="en-US" dirty="0" smtClean="0"/>
              <a:t> Case and the key attacks on yours</a:t>
            </a:r>
          </a:p>
          <a:p>
            <a:r>
              <a:rPr lang="en-US" dirty="0" smtClean="0"/>
              <a:t>You must began to clarify the round for the judge</a:t>
            </a:r>
          </a:p>
          <a:p>
            <a:r>
              <a:rPr lang="en-US" dirty="0" smtClean="0"/>
              <a:t>You only have 4 minutes to answer 7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1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of the 1AR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3000" dirty="0" smtClean="0"/>
              <a:t>Prepare the 2AR</a:t>
            </a:r>
          </a:p>
          <a:p>
            <a:r>
              <a:rPr lang="en-US" sz="3000" dirty="0" smtClean="0"/>
              <a:t>This means, among other things creating a compelling story (big picture!!)</a:t>
            </a:r>
          </a:p>
          <a:p>
            <a:pPr lvl="1"/>
            <a:r>
              <a:rPr lang="en-US" dirty="0" smtClean="0"/>
              <a:t>Recall your case thesis, this is the thesis of both the 1AR and the 2AR – remind the judge about it</a:t>
            </a:r>
          </a:p>
          <a:p>
            <a:pPr lvl="1"/>
            <a:r>
              <a:rPr lang="en-US" dirty="0" smtClean="0"/>
              <a:t>Every story has heroes and villains – so should yours.</a:t>
            </a:r>
          </a:p>
          <a:p>
            <a:r>
              <a:rPr lang="en-US" sz="3000" dirty="0" smtClean="0"/>
              <a:t>Use internal road mapping – tell the judge where you are and where you are going!</a:t>
            </a:r>
          </a:p>
        </p:txBody>
      </p:sp>
    </p:spTree>
    <p:extLst>
      <p:ext uri="{BB962C8B-B14F-4D97-AF65-F5344CB8AC3E}">
        <p14:creationId xmlns:p14="http://schemas.microsoft.com/office/powerpoint/2010/main" val="132093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Clearing the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Tell the judge the single most important argument/reason you are winning the round</a:t>
            </a:r>
          </a:p>
          <a:p>
            <a:pPr lvl="1"/>
            <a:r>
              <a:rPr lang="en-US" sz="2600" dirty="0" smtClean="0"/>
              <a:t>Extend it, re-warrant it, re-impact it!</a:t>
            </a:r>
          </a:p>
          <a:p>
            <a:r>
              <a:rPr lang="en-US" sz="3000" dirty="0" smtClean="0"/>
              <a:t>Next clear away the negative case and rebuttals</a:t>
            </a:r>
          </a:p>
          <a:p>
            <a:pPr lvl="1"/>
            <a:r>
              <a:rPr lang="en-US" sz="2600" dirty="0" smtClean="0"/>
              <a:t>Often this means going down the flow, starting with the Value debate.</a:t>
            </a:r>
          </a:p>
          <a:p>
            <a:pPr lvl="1"/>
            <a:r>
              <a:rPr lang="en-US" sz="2600" dirty="0" smtClean="0"/>
              <a:t>You can say that you can also achieve their value</a:t>
            </a:r>
          </a:p>
          <a:p>
            <a:pPr lvl="1"/>
            <a:r>
              <a:rPr lang="en-US" sz="2600" dirty="0" smtClean="0"/>
              <a:t>Or you can also attack their V/VC!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2378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Or you can also attack their V/VC</a:t>
            </a:r>
            <a:r>
              <a:rPr lang="en-US" sz="4000" dirty="0" smtClean="0"/>
              <a:t>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values are interconnected, to achieve one we must necessarily pursue and achieve others in tandem. </a:t>
            </a:r>
            <a:endParaRPr lang="en-US" dirty="0" smtClean="0"/>
          </a:p>
          <a:p>
            <a:pPr lvl="1"/>
            <a:r>
              <a:rPr lang="en-US" dirty="0" smtClean="0"/>
              <a:t>Sometimes historical experience can be helpful.</a:t>
            </a:r>
          </a:p>
          <a:p>
            <a:r>
              <a:rPr lang="en-US" sz="2000" dirty="0"/>
              <a:t>Consider the relationship between peace and justice. </a:t>
            </a:r>
          </a:p>
          <a:p>
            <a:r>
              <a:rPr lang="en-US" sz="2000" dirty="0"/>
              <a:t>The counter to is to reverse the direction of the priority. Pacifist argue that there is no way to peace , peace is the way . </a:t>
            </a:r>
          </a:p>
          <a:p>
            <a:r>
              <a:rPr lang="en-US" sz="2000" dirty="0"/>
              <a:t>In other words pacifists ...argue for the priority of nonviolence as a precondition for justice on the basis of both political history and political psychology."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4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Arguing V/VC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1063" lvl="1" indent="-536575"/>
            <a:r>
              <a:rPr lang="en-US" dirty="0"/>
              <a:t>Quantity v. quality</a:t>
            </a:r>
          </a:p>
          <a:p>
            <a:pPr marL="1125538" lvl="2" indent="-454025"/>
            <a:r>
              <a:rPr lang="en-US" dirty="0"/>
              <a:t>Great quantities of  some values still do not outweigh even small violations of more fundamental values!</a:t>
            </a:r>
          </a:p>
          <a:p>
            <a:pPr marL="881063" lvl="1" indent="-536575"/>
            <a:r>
              <a:rPr lang="en-US" dirty="0"/>
              <a:t>Intentions v consequences</a:t>
            </a:r>
          </a:p>
          <a:p>
            <a:pPr marL="881063" lvl="1" indent="-536575"/>
            <a:r>
              <a:rPr lang="en-US" dirty="0"/>
              <a:t>Authority v analysis:</a:t>
            </a:r>
          </a:p>
          <a:p>
            <a:pPr marL="1125538" lvl="2" indent="-454025"/>
            <a:r>
              <a:rPr lang="en-US" dirty="0"/>
              <a:t>Presumption of  tradition</a:t>
            </a:r>
          </a:p>
          <a:p>
            <a:pPr marL="0" lvl="2" indent="0">
              <a:buNone/>
            </a:pPr>
            <a:r>
              <a:rPr lang="en-US" dirty="0"/>
              <a:t>The more universal a value proposition is, the more warrantable is an appeal to authority on its behalf.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0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Arguing V/VC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/>
              <a:t>Alasdair </a:t>
            </a:r>
            <a:r>
              <a:rPr lang="en-US" sz="2800" dirty="0" err="1"/>
              <a:t>MacIntyre</a:t>
            </a:r>
            <a:endParaRPr lang="en-US" sz="2800" dirty="0"/>
          </a:p>
          <a:p>
            <a:r>
              <a:rPr lang="en-US" sz="2800" dirty="0"/>
              <a:t>After </a:t>
            </a:r>
            <a:r>
              <a:rPr lang="en-US" sz="2800" dirty="0" err="1"/>
              <a:t>Virture</a:t>
            </a:r>
            <a:endParaRPr lang="en-US" sz="2800" dirty="0"/>
          </a:p>
          <a:p>
            <a:r>
              <a:rPr lang="en-US" sz="2800" dirty="0"/>
              <a:t>Impact – you can transform many topics into policy topic by arguing that if one cannot perform some required duty, then one cannot be required to do it.</a:t>
            </a:r>
          </a:p>
          <a:p>
            <a:r>
              <a:rPr lang="en-US" sz="2800" dirty="0"/>
              <a:t>If I cannot swim, I have no obligation to save a drowning </a:t>
            </a:r>
            <a:r>
              <a:rPr lang="en-US" sz="2800" dirty="0" smtClean="0"/>
              <a:t>baby.</a:t>
            </a:r>
          </a:p>
          <a:p>
            <a:r>
              <a:rPr lang="en-US" sz="2800" dirty="0" smtClean="0"/>
              <a:t>What you are doing by arguing the V/VC is creating a “decision calculus” for judge.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Offensive responses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say, Rehab doesn’t increase the rate of violent crime, try your best to show that Rehab drops the rate of violent crime.</a:t>
            </a:r>
          </a:p>
          <a:p>
            <a:r>
              <a:rPr lang="en-US" dirty="0" smtClean="0"/>
              <a:t>Sometimes you must simply prove an argument or rebuttal wrong, even if it is by using a simple negative argument, </a:t>
            </a:r>
          </a:p>
          <a:p>
            <a:pPr lvl="1"/>
            <a:r>
              <a:rPr lang="en-US" dirty="0" smtClean="0"/>
              <a:t>but this should not be the bulk of your 1AR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0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sz="2800" dirty="0" smtClean="0"/>
              <a:t>Rarely can you cover everything – be selective – some arguments are more important than others.</a:t>
            </a:r>
          </a:p>
          <a:p>
            <a:pPr lvl="1"/>
            <a:r>
              <a:rPr lang="en-US" sz="2600" dirty="0" smtClean="0"/>
              <a:t>Remember you need to win access to a standard and single impacted and warranted contention to win the round. </a:t>
            </a:r>
          </a:p>
          <a:p>
            <a:pPr lvl="1"/>
            <a:r>
              <a:rPr lang="en-US" sz="2600" dirty="0" smtClean="0"/>
              <a:t>What about your opponent? Deny him the same.</a:t>
            </a:r>
          </a:p>
          <a:p>
            <a:r>
              <a:rPr lang="en-US" sz="2800" dirty="0" smtClean="0"/>
              <a:t>The issues you name and spend time on in the 1AR are the ones you will win with in the 2AR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884813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salmon 1</Template>
  <TotalTime>36</TotalTime>
  <Words>613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Diseño predeterminado</vt:lpstr>
      <vt:lpstr>1AR</vt:lpstr>
      <vt:lpstr>Why it is a hard speech</vt:lpstr>
      <vt:lpstr>Tasks of the 1AR</vt:lpstr>
      <vt:lpstr>Clearing the Ground</vt:lpstr>
      <vt:lpstr>Or you can also attack their V/VC!</vt:lpstr>
      <vt:lpstr>Arguing V/VC</vt:lpstr>
      <vt:lpstr>Arguing V/VC</vt:lpstr>
      <vt:lpstr>Use Offensive responses !</vt:lpstr>
      <vt:lpstr>Coverage</vt:lpstr>
      <vt:lpstr>How to select what to go for</vt:lpstr>
      <vt:lpstr>Winning the Battle of Perception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1AR</dc:title>
  <dc:creator>Murvin Auzenne</dc:creator>
  <cp:lastModifiedBy>Murvin Auzenne</cp:lastModifiedBy>
  <cp:revision>14</cp:revision>
  <dcterms:created xsi:type="dcterms:W3CDTF">2013-06-23T22:28:44Z</dcterms:created>
  <dcterms:modified xsi:type="dcterms:W3CDTF">2013-06-23T23:05:43Z</dcterms:modified>
</cp:coreProperties>
</file>